
<file path=[Content_Types].xml><?xml version="1.0" encoding="utf-8"?>
<Types xmlns="http://schemas.openxmlformats.org/package/2006/content-types">
  <Default Extension="jfif" ContentType="image/jf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9" r:id="rId6"/>
    <p:sldId id="260" r:id="rId7"/>
    <p:sldId id="262" r:id="rId8"/>
    <p:sldId id="264" r:id="rId9"/>
    <p:sldId id="265" r:id="rId10"/>
    <p:sldId id="266" r:id="rId11"/>
    <p:sldId id="267" r:id="rId12"/>
    <p:sldId id="268" r:id="rId13"/>
    <p:sldId id="269" r:id="rId14"/>
    <p:sldId id="274" r:id="rId15"/>
    <p:sldId id="277" r:id="rId16"/>
    <p:sldId id="280" r:id="rId17"/>
    <p:sldId id="293" r:id="rId18"/>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image" Target="../media/image6.png"/><Relationship Id="rId7" Type="http://schemas.openxmlformats.org/officeDocument/2006/relationships/image" Target="../media/image10.jfif"/><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fif"/></Relationships>
</file>

<file path=ppt/diagrams/_rels/drawing2.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image" Target="../media/image6.png"/><Relationship Id="rId7" Type="http://schemas.openxmlformats.org/officeDocument/2006/relationships/image" Target="../media/image10.jfif"/><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fi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4219B-FFB6-4DC9-8625-C757498E74D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04188EEB-F368-4072-A21A-A5169346CF22}">
      <dgm:prSet phldrT="[Text]" custT="1"/>
      <dgm:spPr/>
      <dgm:t>
        <a:bodyPr/>
        <a:lstStyle/>
        <a:p>
          <a:r>
            <a:rPr lang="en-US" sz="1600" dirty="0">
              <a:latin typeface="Trebuchet MS" panose="020B0603020202020204" pitchFamily="34" charset="0"/>
            </a:rPr>
            <a:t>Founded</a:t>
          </a:r>
        </a:p>
      </dgm:t>
    </dgm:pt>
    <dgm:pt modelId="{C589B71D-EC27-4DAA-814B-5D2E41CF61BD}" type="parTrans" cxnId="{C3E5F22E-D1BD-4C56-8E3C-6BBBAD6075C1}">
      <dgm:prSet/>
      <dgm:spPr/>
      <dgm:t>
        <a:bodyPr/>
        <a:lstStyle/>
        <a:p>
          <a:endParaRPr lang="en-US" sz="1200">
            <a:latin typeface="Trebuchet MS" panose="020B0603020202020204" pitchFamily="34" charset="0"/>
          </a:endParaRPr>
        </a:p>
      </dgm:t>
    </dgm:pt>
    <dgm:pt modelId="{45D3EEF8-6365-4170-B0DB-F50B26F9F64E}" type="sibTrans" cxnId="{C3E5F22E-D1BD-4C56-8E3C-6BBBAD6075C1}">
      <dgm:prSet/>
      <dgm:spPr/>
      <dgm:t>
        <a:bodyPr/>
        <a:lstStyle/>
        <a:p>
          <a:endParaRPr lang="en-US" sz="1200">
            <a:latin typeface="Trebuchet MS" panose="020B0603020202020204" pitchFamily="34" charset="0"/>
          </a:endParaRPr>
        </a:p>
      </dgm:t>
    </dgm:pt>
    <dgm:pt modelId="{DBFBB2DD-4643-4A29-A9AF-8C157D09B282}">
      <dgm:prSet phldrT="[Text]" custT="1"/>
      <dgm:spPr/>
      <dgm:t>
        <a:bodyPr/>
        <a:lstStyle/>
        <a:p>
          <a:r>
            <a:rPr lang="en-US" sz="1600" dirty="0">
              <a:latin typeface="Trebuchet MS" panose="020B0603020202020204" pitchFamily="34" charset="0"/>
            </a:rPr>
            <a:t>Combined years of expertise</a:t>
          </a:r>
        </a:p>
      </dgm:t>
    </dgm:pt>
    <dgm:pt modelId="{000CABB2-540C-4626-B4EC-0C86D69229B7}" type="parTrans" cxnId="{7ACEE5D8-1DF2-4249-82A8-D412FA53F819}">
      <dgm:prSet/>
      <dgm:spPr/>
      <dgm:t>
        <a:bodyPr/>
        <a:lstStyle/>
        <a:p>
          <a:endParaRPr lang="en-US" sz="1200">
            <a:latin typeface="Trebuchet MS" panose="020B0603020202020204" pitchFamily="34" charset="0"/>
          </a:endParaRPr>
        </a:p>
      </dgm:t>
    </dgm:pt>
    <dgm:pt modelId="{EC427B5E-D8AE-4613-98C2-161B3F4CD992}" type="sibTrans" cxnId="{7ACEE5D8-1DF2-4249-82A8-D412FA53F819}">
      <dgm:prSet/>
      <dgm:spPr/>
      <dgm:t>
        <a:bodyPr/>
        <a:lstStyle/>
        <a:p>
          <a:endParaRPr lang="en-US" sz="1200">
            <a:latin typeface="Trebuchet MS" panose="020B0603020202020204" pitchFamily="34" charset="0"/>
          </a:endParaRPr>
        </a:p>
      </dgm:t>
    </dgm:pt>
    <dgm:pt modelId="{2E684F86-7F5F-43C1-B3AA-98C3435E40E2}">
      <dgm:prSet phldrT="[Text]" custT="1"/>
      <dgm:spPr/>
      <dgm:t>
        <a:bodyPr/>
        <a:lstStyle/>
        <a:p>
          <a:r>
            <a:rPr lang="en-US" sz="1600" dirty="0">
              <a:latin typeface="Trebuchet MS" panose="020B0603020202020204" pitchFamily="34" charset="0"/>
            </a:rPr>
            <a:t>Target active users</a:t>
          </a:r>
        </a:p>
      </dgm:t>
    </dgm:pt>
    <dgm:pt modelId="{BE81EA28-7E08-4818-BAB9-D5908D9F6A56}" type="parTrans" cxnId="{F8BEC4D4-BD87-43AD-9E7A-0724F236FC89}">
      <dgm:prSet/>
      <dgm:spPr/>
      <dgm:t>
        <a:bodyPr/>
        <a:lstStyle/>
        <a:p>
          <a:endParaRPr lang="en-US" sz="1200">
            <a:latin typeface="Trebuchet MS" panose="020B0603020202020204" pitchFamily="34" charset="0"/>
          </a:endParaRPr>
        </a:p>
      </dgm:t>
    </dgm:pt>
    <dgm:pt modelId="{F6E72B11-0281-43A2-8B58-A7A2EB273722}" type="sibTrans" cxnId="{F8BEC4D4-BD87-43AD-9E7A-0724F236FC89}">
      <dgm:prSet/>
      <dgm:spPr/>
      <dgm:t>
        <a:bodyPr/>
        <a:lstStyle/>
        <a:p>
          <a:endParaRPr lang="en-US" sz="1200">
            <a:latin typeface="Trebuchet MS" panose="020B0603020202020204" pitchFamily="34" charset="0"/>
          </a:endParaRPr>
        </a:p>
      </dgm:t>
    </dgm:pt>
    <dgm:pt modelId="{49CC1C14-B108-4FAE-B21F-E3C7E9262CDC}" type="pres">
      <dgm:prSet presAssocID="{8464219B-FFB6-4DC9-8625-C757498E74D6}" presName="Name0" presStyleCnt="0">
        <dgm:presLayoutVars>
          <dgm:chMax val="7"/>
          <dgm:chPref val="7"/>
          <dgm:dir/>
        </dgm:presLayoutVars>
      </dgm:prSet>
      <dgm:spPr/>
    </dgm:pt>
    <dgm:pt modelId="{E3E25CDA-14D2-415A-8A17-CC8851B268EF}" type="pres">
      <dgm:prSet presAssocID="{8464219B-FFB6-4DC9-8625-C757498E74D6}" presName="Name1" presStyleCnt="0"/>
      <dgm:spPr/>
    </dgm:pt>
    <dgm:pt modelId="{C23C146D-53AD-4F1E-8A2E-08AB0E206744}" type="pres">
      <dgm:prSet presAssocID="{8464219B-FFB6-4DC9-8625-C757498E74D6}" presName="cycle" presStyleCnt="0"/>
      <dgm:spPr/>
    </dgm:pt>
    <dgm:pt modelId="{3633FB4F-69D3-4E04-8F6E-D527D892E2E9}" type="pres">
      <dgm:prSet presAssocID="{8464219B-FFB6-4DC9-8625-C757498E74D6}" presName="srcNode" presStyleLbl="node1" presStyleIdx="0" presStyleCnt="3"/>
      <dgm:spPr/>
    </dgm:pt>
    <dgm:pt modelId="{3DB95C88-62F1-4900-A045-FA02D280C8CD}" type="pres">
      <dgm:prSet presAssocID="{8464219B-FFB6-4DC9-8625-C757498E74D6}" presName="conn" presStyleLbl="parChTrans1D2" presStyleIdx="0" presStyleCnt="1"/>
      <dgm:spPr/>
    </dgm:pt>
    <dgm:pt modelId="{1C1F265B-B3E6-465B-8D0A-5C6722C0BA5A}" type="pres">
      <dgm:prSet presAssocID="{8464219B-FFB6-4DC9-8625-C757498E74D6}" presName="extraNode" presStyleLbl="node1" presStyleIdx="0" presStyleCnt="3"/>
      <dgm:spPr/>
    </dgm:pt>
    <dgm:pt modelId="{7FF256EC-E48B-4269-A58B-6331CC10ADD7}" type="pres">
      <dgm:prSet presAssocID="{8464219B-FFB6-4DC9-8625-C757498E74D6}" presName="dstNode" presStyleLbl="node1" presStyleIdx="0" presStyleCnt="3"/>
      <dgm:spPr/>
    </dgm:pt>
    <dgm:pt modelId="{8475C28D-9733-42F9-9C15-42BA8034CB82}" type="pres">
      <dgm:prSet presAssocID="{04188EEB-F368-4072-A21A-A5169346CF22}" presName="text_1" presStyleLbl="node1" presStyleIdx="0" presStyleCnt="3">
        <dgm:presLayoutVars>
          <dgm:bulletEnabled val="1"/>
        </dgm:presLayoutVars>
      </dgm:prSet>
      <dgm:spPr/>
    </dgm:pt>
    <dgm:pt modelId="{65FB32BA-B430-42D7-82E8-CA1A948F4294}" type="pres">
      <dgm:prSet presAssocID="{04188EEB-F368-4072-A21A-A5169346CF22}" presName="accent_1" presStyleCnt="0"/>
      <dgm:spPr/>
    </dgm:pt>
    <dgm:pt modelId="{A4B77C76-68AF-407A-8268-1769D42AA98F}" type="pres">
      <dgm:prSet presAssocID="{04188EEB-F368-4072-A21A-A5169346CF22}" presName="accentRepeatNode" presStyleLbl="solidFgAcc1" presStyleIdx="0" presStyleCnt="3"/>
      <dgm:spPr/>
    </dgm:pt>
    <dgm:pt modelId="{2CFDD44F-D2C0-4321-8F5C-F6CEFAA69CB9}" type="pres">
      <dgm:prSet presAssocID="{DBFBB2DD-4643-4A29-A9AF-8C157D09B282}" presName="text_2" presStyleLbl="node1" presStyleIdx="1" presStyleCnt="3">
        <dgm:presLayoutVars>
          <dgm:bulletEnabled val="1"/>
        </dgm:presLayoutVars>
      </dgm:prSet>
      <dgm:spPr/>
    </dgm:pt>
    <dgm:pt modelId="{F87B3822-85AC-4CB3-B678-CF8279AB1314}" type="pres">
      <dgm:prSet presAssocID="{DBFBB2DD-4643-4A29-A9AF-8C157D09B282}" presName="accent_2" presStyleCnt="0"/>
      <dgm:spPr/>
    </dgm:pt>
    <dgm:pt modelId="{386EA34A-0E15-4FE2-B902-CD7ED91701FD}" type="pres">
      <dgm:prSet presAssocID="{DBFBB2DD-4643-4A29-A9AF-8C157D09B282}" presName="accentRepeatNode" presStyleLbl="solidFgAcc1" presStyleIdx="1" presStyleCnt="3"/>
      <dgm:spPr/>
    </dgm:pt>
    <dgm:pt modelId="{07340D89-D316-414D-9D3A-13653B100C27}" type="pres">
      <dgm:prSet presAssocID="{2E684F86-7F5F-43C1-B3AA-98C3435E40E2}" presName="text_3" presStyleLbl="node1" presStyleIdx="2" presStyleCnt="3">
        <dgm:presLayoutVars>
          <dgm:bulletEnabled val="1"/>
        </dgm:presLayoutVars>
      </dgm:prSet>
      <dgm:spPr/>
    </dgm:pt>
    <dgm:pt modelId="{4D823F97-41F9-4516-956E-F7AC6D16C06C}" type="pres">
      <dgm:prSet presAssocID="{2E684F86-7F5F-43C1-B3AA-98C3435E40E2}" presName="accent_3" presStyleCnt="0"/>
      <dgm:spPr/>
    </dgm:pt>
    <dgm:pt modelId="{612A5AAE-9681-4AA7-A63C-305F3E39077A}" type="pres">
      <dgm:prSet presAssocID="{2E684F86-7F5F-43C1-B3AA-98C3435E40E2}" presName="accentRepeatNode" presStyleLbl="solidFgAcc1" presStyleIdx="2" presStyleCnt="3"/>
      <dgm:spPr/>
    </dgm:pt>
  </dgm:ptLst>
  <dgm:cxnLst>
    <dgm:cxn modelId="{C3E5F22E-D1BD-4C56-8E3C-6BBBAD6075C1}" srcId="{8464219B-FFB6-4DC9-8625-C757498E74D6}" destId="{04188EEB-F368-4072-A21A-A5169346CF22}" srcOrd="0" destOrd="0" parTransId="{C589B71D-EC27-4DAA-814B-5D2E41CF61BD}" sibTransId="{45D3EEF8-6365-4170-B0DB-F50B26F9F64E}"/>
    <dgm:cxn modelId="{4B963573-0C57-4923-B696-CE404075B1B1}" type="presOf" srcId="{45D3EEF8-6365-4170-B0DB-F50B26F9F64E}" destId="{3DB95C88-62F1-4900-A045-FA02D280C8CD}" srcOrd="0" destOrd="0" presId="urn:microsoft.com/office/officeart/2008/layout/VerticalCurvedList"/>
    <dgm:cxn modelId="{06E47591-E57D-48BD-BCFC-AA7FB4452305}" type="presOf" srcId="{04188EEB-F368-4072-A21A-A5169346CF22}" destId="{8475C28D-9733-42F9-9C15-42BA8034CB82}" srcOrd="0" destOrd="0" presId="urn:microsoft.com/office/officeart/2008/layout/VerticalCurvedList"/>
    <dgm:cxn modelId="{7EEAB598-B26C-4D36-80AA-195ED409E0B0}" type="presOf" srcId="{DBFBB2DD-4643-4A29-A9AF-8C157D09B282}" destId="{2CFDD44F-D2C0-4321-8F5C-F6CEFAA69CB9}" srcOrd="0" destOrd="0" presId="urn:microsoft.com/office/officeart/2008/layout/VerticalCurvedList"/>
    <dgm:cxn modelId="{A8A845AF-0EEC-4454-90D7-6F1045CEBB76}" type="presOf" srcId="{2E684F86-7F5F-43C1-B3AA-98C3435E40E2}" destId="{07340D89-D316-414D-9D3A-13653B100C27}" srcOrd="0" destOrd="0" presId="urn:microsoft.com/office/officeart/2008/layout/VerticalCurvedList"/>
    <dgm:cxn modelId="{1F9CFFB7-A43E-40AF-BB3B-9C93B6C8D1CE}" type="presOf" srcId="{8464219B-FFB6-4DC9-8625-C757498E74D6}" destId="{49CC1C14-B108-4FAE-B21F-E3C7E9262CDC}" srcOrd="0" destOrd="0" presId="urn:microsoft.com/office/officeart/2008/layout/VerticalCurvedList"/>
    <dgm:cxn modelId="{F8BEC4D4-BD87-43AD-9E7A-0724F236FC89}" srcId="{8464219B-FFB6-4DC9-8625-C757498E74D6}" destId="{2E684F86-7F5F-43C1-B3AA-98C3435E40E2}" srcOrd="2" destOrd="0" parTransId="{BE81EA28-7E08-4818-BAB9-D5908D9F6A56}" sibTransId="{F6E72B11-0281-43A2-8B58-A7A2EB273722}"/>
    <dgm:cxn modelId="{7ACEE5D8-1DF2-4249-82A8-D412FA53F819}" srcId="{8464219B-FFB6-4DC9-8625-C757498E74D6}" destId="{DBFBB2DD-4643-4A29-A9AF-8C157D09B282}" srcOrd="1" destOrd="0" parTransId="{000CABB2-540C-4626-B4EC-0C86D69229B7}" sibTransId="{EC427B5E-D8AE-4613-98C2-161B3F4CD992}"/>
    <dgm:cxn modelId="{7C1E678D-21B4-4248-906F-C12F0EAF1510}" type="presParOf" srcId="{49CC1C14-B108-4FAE-B21F-E3C7E9262CDC}" destId="{E3E25CDA-14D2-415A-8A17-CC8851B268EF}" srcOrd="0" destOrd="0" presId="urn:microsoft.com/office/officeart/2008/layout/VerticalCurvedList"/>
    <dgm:cxn modelId="{6FA98B27-97C8-4FDE-ADA0-AAA1F5875DCE}" type="presParOf" srcId="{E3E25CDA-14D2-415A-8A17-CC8851B268EF}" destId="{C23C146D-53AD-4F1E-8A2E-08AB0E206744}" srcOrd="0" destOrd="0" presId="urn:microsoft.com/office/officeart/2008/layout/VerticalCurvedList"/>
    <dgm:cxn modelId="{7ABB0589-1FFE-48CB-BB45-E71C818B4351}" type="presParOf" srcId="{C23C146D-53AD-4F1E-8A2E-08AB0E206744}" destId="{3633FB4F-69D3-4E04-8F6E-D527D892E2E9}" srcOrd="0" destOrd="0" presId="urn:microsoft.com/office/officeart/2008/layout/VerticalCurvedList"/>
    <dgm:cxn modelId="{364A6B46-483E-44A4-9405-F7C833E37A2B}" type="presParOf" srcId="{C23C146D-53AD-4F1E-8A2E-08AB0E206744}" destId="{3DB95C88-62F1-4900-A045-FA02D280C8CD}" srcOrd="1" destOrd="0" presId="urn:microsoft.com/office/officeart/2008/layout/VerticalCurvedList"/>
    <dgm:cxn modelId="{BB2E1DD5-E41D-4E01-8254-BEC8799146DB}" type="presParOf" srcId="{C23C146D-53AD-4F1E-8A2E-08AB0E206744}" destId="{1C1F265B-B3E6-465B-8D0A-5C6722C0BA5A}" srcOrd="2" destOrd="0" presId="urn:microsoft.com/office/officeart/2008/layout/VerticalCurvedList"/>
    <dgm:cxn modelId="{AA5D3D3A-2BB0-4841-8CB1-5B84B1581D0B}" type="presParOf" srcId="{C23C146D-53AD-4F1E-8A2E-08AB0E206744}" destId="{7FF256EC-E48B-4269-A58B-6331CC10ADD7}" srcOrd="3" destOrd="0" presId="urn:microsoft.com/office/officeart/2008/layout/VerticalCurvedList"/>
    <dgm:cxn modelId="{D36CFB7D-7D11-41F0-8BFB-4838B80C4316}" type="presParOf" srcId="{E3E25CDA-14D2-415A-8A17-CC8851B268EF}" destId="{8475C28D-9733-42F9-9C15-42BA8034CB82}" srcOrd="1" destOrd="0" presId="urn:microsoft.com/office/officeart/2008/layout/VerticalCurvedList"/>
    <dgm:cxn modelId="{58015768-72C8-4D8E-BE8B-27F64E607E86}" type="presParOf" srcId="{E3E25CDA-14D2-415A-8A17-CC8851B268EF}" destId="{65FB32BA-B430-42D7-82E8-CA1A948F4294}" srcOrd="2" destOrd="0" presId="urn:microsoft.com/office/officeart/2008/layout/VerticalCurvedList"/>
    <dgm:cxn modelId="{9544FC88-5950-4D74-9BA6-5C44FD07547D}" type="presParOf" srcId="{65FB32BA-B430-42D7-82E8-CA1A948F4294}" destId="{A4B77C76-68AF-407A-8268-1769D42AA98F}" srcOrd="0" destOrd="0" presId="urn:microsoft.com/office/officeart/2008/layout/VerticalCurvedList"/>
    <dgm:cxn modelId="{EC89B05D-3A9F-483A-8F5B-E04D37CA31FB}" type="presParOf" srcId="{E3E25CDA-14D2-415A-8A17-CC8851B268EF}" destId="{2CFDD44F-D2C0-4321-8F5C-F6CEFAA69CB9}" srcOrd="3" destOrd="0" presId="urn:microsoft.com/office/officeart/2008/layout/VerticalCurvedList"/>
    <dgm:cxn modelId="{992F89D6-C9E7-4DF6-9CDC-D549A4537953}" type="presParOf" srcId="{E3E25CDA-14D2-415A-8A17-CC8851B268EF}" destId="{F87B3822-85AC-4CB3-B678-CF8279AB1314}" srcOrd="4" destOrd="0" presId="urn:microsoft.com/office/officeart/2008/layout/VerticalCurvedList"/>
    <dgm:cxn modelId="{79A73051-AE71-44D1-9B06-B2A6E28A519A}" type="presParOf" srcId="{F87B3822-85AC-4CB3-B678-CF8279AB1314}" destId="{386EA34A-0E15-4FE2-B902-CD7ED91701FD}" srcOrd="0" destOrd="0" presId="urn:microsoft.com/office/officeart/2008/layout/VerticalCurvedList"/>
    <dgm:cxn modelId="{CB76BEB4-A366-4177-81FD-7FB2EBCD3454}" type="presParOf" srcId="{E3E25CDA-14D2-415A-8A17-CC8851B268EF}" destId="{07340D89-D316-414D-9D3A-13653B100C27}" srcOrd="5" destOrd="0" presId="urn:microsoft.com/office/officeart/2008/layout/VerticalCurvedList"/>
    <dgm:cxn modelId="{5CC62352-8F9F-4C06-A0FB-6B180B5ACBFF}" type="presParOf" srcId="{E3E25CDA-14D2-415A-8A17-CC8851B268EF}" destId="{4D823F97-41F9-4516-956E-F7AC6D16C06C}" srcOrd="6" destOrd="0" presId="urn:microsoft.com/office/officeart/2008/layout/VerticalCurvedList"/>
    <dgm:cxn modelId="{0756F356-A954-4710-967C-B2CE083F3714}" type="presParOf" srcId="{4D823F97-41F9-4516-956E-F7AC6D16C06C}" destId="{612A5AAE-9681-4AA7-A63C-305F3E39077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08C96-493E-4CF3-BCE4-E74DBC484C60}" type="doc">
      <dgm:prSet loTypeId="urn:microsoft.com/office/officeart/2005/8/layout/hList7" loCatId="list" qsTypeId="urn:microsoft.com/office/officeart/2005/8/quickstyle/simple1" qsCatId="simple" csTypeId="urn:microsoft.com/office/officeart/2005/8/colors/accent4_1" csCatId="accent4" phldr="1"/>
      <dgm:spPr/>
    </dgm:pt>
    <dgm:pt modelId="{2334609A-5542-4384-9F74-EA34DF102015}">
      <dgm:prSet phldrT="[Text]" custT="1"/>
      <dgm:spPr/>
      <dgm:t>
        <a:bodyPr/>
        <a:lstStyle/>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r>
            <a:rPr lang="en-US" sz="1100" b="1" dirty="0">
              <a:latin typeface="Trebuchet MS" panose="020B0603020202020204" pitchFamily="34" charset="0"/>
            </a:rPr>
            <a:t>Accounting System</a:t>
          </a:r>
        </a:p>
        <a:p>
          <a:endParaRPr lang="en-US" sz="1100" dirty="0">
            <a:latin typeface="Trebuchet MS" panose="020B0603020202020204" pitchFamily="34" charset="0"/>
          </a:endParaRPr>
        </a:p>
        <a:p>
          <a:endParaRPr lang="en-US" sz="1100" dirty="0">
            <a:latin typeface="Trebuchet MS" panose="020B0603020202020204" pitchFamily="34" charset="0"/>
          </a:endParaRPr>
        </a:p>
        <a:p>
          <a:r>
            <a:rPr lang="en-US" sz="1100" dirty="0">
              <a:latin typeface="Trebuchet MS" panose="020B0603020202020204" pitchFamily="34" charset="0"/>
            </a:rPr>
            <a:t>The core of the platform, accepting in details from the other platforms for sales and purchases, as well as providing for financial recording requirements of the modules for example reconciliation.</a:t>
          </a:r>
        </a:p>
      </dgm:t>
    </dgm:pt>
    <dgm:pt modelId="{D2F6D727-F066-4000-B877-DE3587CAD9A5}" type="parTrans" cxnId="{95F36F1F-2D32-43A9-91E5-9E4620AB769F}">
      <dgm:prSet/>
      <dgm:spPr/>
      <dgm:t>
        <a:bodyPr/>
        <a:lstStyle/>
        <a:p>
          <a:endParaRPr lang="en-US"/>
        </a:p>
      </dgm:t>
    </dgm:pt>
    <dgm:pt modelId="{8ACC3795-4E24-4CDF-90F5-D4C4C8D59CC1}" type="sibTrans" cxnId="{95F36F1F-2D32-43A9-91E5-9E4620AB769F}">
      <dgm:prSet/>
      <dgm:spPr/>
      <dgm:t>
        <a:bodyPr/>
        <a:lstStyle/>
        <a:p>
          <a:endParaRPr lang="en-US"/>
        </a:p>
      </dgm:t>
    </dgm:pt>
    <dgm:pt modelId="{D16073A7-8481-4D1C-BC00-C4EF1CD9BDBD}">
      <dgm:prSet phldrT="[Text]" custT="1"/>
      <dgm:spPr/>
      <dgm:t>
        <a:bodyPr/>
        <a:lstStyle/>
        <a:p>
          <a:pPr algn="ctr"/>
          <a:endParaRPr lang="en-US" sz="1100" b="1" dirty="0">
            <a:latin typeface="Trebuchet MS" panose="020B0603020202020204" pitchFamily="34" charset="0"/>
          </a:endParaRPr>
        </a:p>
        <a:p>
          <a:pPr algn="ctr"/>
          <a:endParaRPr lang="en-US" sz="1100" b="1" dirty="0">
            <a:latin typeface="Trebuchet MS" panose="020B0603020202020204" pitchFamily="34" charset="0"/>
          </a:endParaRPr>
        </a:p>
        <a:p>
          <a:pPr algn="ctr"/>
          <a:endParaRPr lang="en-US" sz="1100" b="1" dirty="0">
            <a:latin typeface="Trebuchet MS" panose="020B0603020202020204" pitchFamily="34" charset="0"/>
          </a:endParaRPr>
        </a:p>
        <a:p>
          <a:pPr algn="ctr"/>
          <a:endParaRPr lang="en-US" sz="1100" b="1" dirty="0">
            <a:latin typeface="Trebuchet MS" panose="020B0603020202020204" pitchFamily="34" charset="0"/>
          </a:endParaRPr>
        </a:p>
        <a:p>
          <a:pPr algn="ctr"/>
          <a:endParaRPr lang="en-US" sz="1100" b="1" dirty="0">
            <a:latin typeface="Trebuchet MS" panose="020B0603020202020204" pitchFamily="34" charset="0"/>
          </a:endParaRPr>
        </a:p>
        <a:p>
          <a:pPr algn="ctr"/>
          <a:r>
            <a:rPr lang="en-US" sz="1100" b="1" dirty="0">
              <a:latin typeface="Trebuchet MS" panose="020B0603020202020204" pitchFamily="34" charset="0"/>
            </a:rPr>
            <a:t>Payment Gateway System </a:t>
          </a:r>
        </a:p>
        <a:p>
          <a:pPr algn="ctr"/>
          <a:r>
            <a:rPr lang="en-US" sz="1100" b="1" dirty="0">
              <a:latin typeface="Trebuchet MS" panose="020B0603020202020204" pitchFamily="34" charset="0"/>
            </a:rPr>
            <a:t> </a:t>
          </a:r>
        </a:p>
        <a:p>
          <a:pPr algn="ctr"/>
          <a:r>
            <a:rPr lang="en-US" sz="1100" dirty="0">
              <a:latin typeface="Trebuchet MS" panose="020B0603020202020204" pitchFamily="34" charset="0"/>
            </a:rPr>
            <a:t>Multi-Tenant Payment platform to enable transaction between vendors, banks and aggregators.</a:t>
          </a:r>
        </a:p>
        <a:p>
          <a:pPr algn="ctr"/>
          <a:endParaRPr lang="en-US" sz="1100" dirty="0">
            <a:latin typeface="Trebuchet MS" panose="020B0603020202020204" pitchFamily="34" charset="0"/>
          </a:endParaRPr>
        </a:p>
        <a:p>
          <a:pPr algn="ctr"/>
          <a:endParaRPr lang="en-US" sz="1100" dirty="0">
            <a:latin typeface="Trebuchet MS" panose="020B0603020202020204" pitchFamily="34" charset="0"/>
          </a:endParaRPr>
        </a:p>
        <a:p>
          <a:pPr algn="ctr"/>
          <a:endParaRPr lang="en-US" sz="1100" dirty="0">
            <a:latin typeface="Trebuchet MS" panose="020B0603020202020204" pitchFamily="34" charset="0"/>
          </a:endParaRPr>
        </a:p>
      </dgm:t>
    </dgm:pt>
    <dgm:pt modelId="{4E7B398F-68B5-48DC-8FC6-88F87E69B93F}" type="parTrans" cxnId="{C656755D-F5F2-4CC2-9667-1CEFA124A6AF}">
      <dgm:prSet/>
      <dgm:spPr/>
      <dgm:t>
        <a:bodyPr/>
        <a:lstStyle/>
        <a:p>
          <a:endParaRPr lang="en-US"/>
        </a:p>
      </dgm:t>
    </dgm:pt>
    <dgm:pt modelId="{FEE7FE86-0DF0-45B6-A15A-5905199FF97D}" type="sibTrans" cxnId="{C656755D-F5F2-4CC2-9667-1CEFA124A6AF}">
      <dgm:prSet/>
      <dgm:spPr/>
      <dgm:t>
        <a:bodyPr/>
        <a:lstStyle/>
        <a:p>
          <a:endParaRPr lang="en-US"/>
        </a:p>
      </dgm:t>
    </dgm:pt>
    <dgm:pt modelId="{4238E21F-BA34-4A51-A813-1BFFDF9B208C}">
      <dgm:prSet phldrT="[Text]" custT="1"/>
      <dgm:spPr/>
      <dgm:t>
        <a:bodyPr/>
        <a:lstStyle/>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r>
            <a:rPr lang="en-US" sz="1100" b="1" dirty="0">
              <a:latin typeface="Trebuchet MS" panose="020B0603020202020204" pitchFamily="34" charset="0"/>
            </a:rPr>
            <a:t>E-Wallet System </a:t>
          </a:r>
        </a:p>
        <a:p>
          <a:r>
            <a:rPr lang="en-US" sz="1100" b="1" dirty="0">
              <a:latin typeface="Trebuchet MS" panose="020B0603020202020204" pitchFamily="34" charset="0"/>
            </a:rPr>
            <a:t>    </a:t>
          </a:r>
        </a:p>
        <a:p>
          <a:endParaRPr lang="en-US" sz="1100" dirty="0">
            <a:latin typeface="Trebuchet MS" panose="020B0603020202020204" pitchFamily="34" charset="0"/>
          </a:endParaRPr>
        </a:p>
        <a:p>
          <a:r>
            <a:rPr lang="en-US" sz="1100" dirty="0">
              <a:latin typeface="Trebuchet MS" panose="020B0603020202020204" pitchFamily="34" charset="0"/>
            </a:rPr>
            <a:t>A mobile wallet with intention to expand to a digital bank account at a later point.</a:t>
          </a:r>
        </a:p>
        <a:p>
          <a:endParaRPr lang="en-US" sz="1100" dirty="0">
            <a:latin typeface="Trebuchet MS" panose="020B0603020202020204" pitchFamily="34" charset="0"/>
          </a:endParaRPr>
        </a:p>
        <a:p>
          <a:endParaRPr lang="en-US" sz="1100" dirty="0">
            <a:latin typeface="Trebuchet MS" panose="020B0603020202020204" pitchFamily="34" charset="0"/>
          </a:endParaRPr>
        </a:p>
        <a:p>
          <a:endParaRPr lang="en-US" sz="1100" dirty="0">
            <a:latin typeface="Trebuchet MS" panose="020B0603020202020204" pitchFamily="34" charset="0"/>
          </a:endParaRPr>
        </a:p>
        <a:p>
          <a:endParaRPr lang="en-US" sz="1100" dirty="0">
            <a:latin typeface="Trebuchet MS" panose="020B0603020202020204" pitchFamily="34" charset="0"/>
          </a:endParaRPr>
        </a:p>
        <a:p>
          <a:endParaRPr lang="en-US" sz="1100" dirty="0">
            <a:latin typeface="Trebuchet MS" panose="020B0603020202020204" pitchFamily="34" charset="0"/>
          </a:endParaRPr>
        </a:p>
      </dgm:t>
    </dgm:pt>
    <dgm:pt modelId="{DA03962D-B5F8-4544-B16C-92646B5CB297}" type="parTrans" cxnId="{4E569268-7CA3-4E71-A3B2-D1E0EEF0E0B6}">
      <dgm:prSet/>
      <dgm:spPr/>
      <dgm:t>
        <a:bodyPr/>
        <a:lstStyle/>
        <a:p>
          <a:endParaRPr lang="en-US"/>
        </a:p>
      </dgm:t>
    </dgm:pt>
    <dgm:pt modelId="{07D9012D-B1F6-47D1-8B33-82D80725DB20}" type="sibTrans" cxnId="{4E569268-7CA3-4E71-A3B2-D1E0EEF0E0B6}">
      <dgm:prSet/>
      <dgm:spPr/>
      <dgm:t>
        <a:bodyPr/>
        <a:lstStyle/>
        <a:p>
          <a:endParaRPr lang="en-US"/>
        </a:p>
      </dgm:t>
    </dgm:pt>
    <dgm:pt modelId="{FC146C3C-9AAB-40BC-9268-4F89A30B5DA9}">
      <dgm:prSet custT="1"/>
      <dgm:spPr/>
      <dgm:t>
        <a:bodyPr/>
        <a:lstStyle/>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r>
            <a:rPr lang="en-US" sz="1100" b="1" dirty="0">
              <a:latin typeface="Trebuchet MS" panose="020B0603020202020204" pitchFamily="34" charset="0"/>
            </a:rPr>
            <a:t>Remittance System </a:t>
          </a:r>
        </a:p>
        <a:p>
          <a:endParaRPr lang="en-US" sz="1100" dirty="0">
            <a:latin typeface="Trebuchet MS" panose="020B0603020202020204" pitchFamily="34" charset="0"/>
          </a:endParaRPr>
        </a:p>
        <a:p>
          <a:endParaRPr lang="en-US" sz="1100" dirty="0">
            <a:latin typeface="Trebuchet MS" panose="020B0603020202020204" pitchFamily="34" charset="0"/>
          </a:endParaRPr>
        </a:p>
        <a:p>
          <a:r>
            <a:rPr lang="en-US" sz="1100" dirty="0">
              <a:latin typeface="Trebuchet MS" panose="020B0603020202020204" pitchFamily="34" charset="0"/>
            </a:rPr>
            <a:t>Multi-Tenant Remittance Platform as a Service (PaaS/SaaS) with aggregation.</a:t>
          </a:r>
        </a:p>
        <a:p>
          <a:endParaRPr lang="en-US" sz="1100" dirty="0">
            <a:latin typeface="Trebuchet MS" panose="020B0603020202020204" pitchFamily="34" charset="0"/>
          </a:endParaRPr>
        </a:p>
        <a:p>
          <a:endParaRPr lang="en-US" sz="1100" dirty="0">
            <a:latin typeface="Trebuchet MS" panose="020B0603020202020204" pitchFamily="34" charset="0"/>
          </a:endParaRPr>
        </a:p>
        <a:p>
          <a:endParaRPr lang="en-US" sz="1100" dirty="0">
            <a:latin typeface="Trebuchet MS" panose="020B0603020202020204" pitchFamily="34" charset="0"/>
          </a:endParaRPr>
        </a:p>
        <a:p>
          <a:endParaRPr lang="en-US" sz="1100" dirty="0">
            <a:latin typeface="Trebuchet MS" panose="020B0603020202020204" pitchFamily="34" charset="0"/>
          </a:endParaRPr>
        </a:p>
      </dgm:t>
    </dgm:pt>
    <dgm:pt modelId="{DC1E83AE-F6B2-49EA-92DF-F54E964B92C1}" type="parTrans" cxnId="{B98D7A9E-02EF-4D0F-B050-5CC5CE2BAAEA}">
      <dgm:prSet/>
      <dgm:spPr/>
      <dgm:t>
        <a:bodyPr/>
        <a:lstStyle/>
        <a:p>
          <a:endParaRPr lang="en-US"/>
        </a:p>
      </dgm:t>
    </dgm:pt>
    <dgm:pt modelId="{A836FEFD-E6D8-4806-8C2C-F6565F57EF4B}" type="sibTrans" cxnId="{B98D7A9E-02EF-4D0F-B050-5CC5CE2BAAEA}">
      <dgm:prSet/>
      <dgm:spPr/>
      <dgm:t>
        <a:bodyPr/>
        <a:lstStyle/>
        <a:p>
          <a:endParaRPr lang="en-US"/>
        </a:p>
      </dgm:t>
    </dgm:pt>
    <dgm:pt modelId="{9D4107CE-48FB-4CA7-A08E-5A871EC4C725}">
      <dgm:prSet phldrT="[Text]" custT="1"/>
      <dgm:spPr/>
      <dgm:t>
        <a:bodyPr/>
        <a:lstStyle/>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endParaRPr lang="en-US" sz="1100" b="1" dirty="0">
            <a:latin typeface="Trebuchet MS" panose="020B0603020202020204" pitchFamily="34" charset="0"/>
          </a:endParaRPr>
        </a:p>
        <a:p>
          <a:r>
            <a:rPr lang="en-US" sz="1100" b="1" dirty="0">
              <a:latin typeface="Trebuchet MS" panose="020B0603020202020204" pitchFamily="34" charset="0"/>
            </a:rPr>
            <a:t>B2B E-commerce Platform</a:t>
          </a:r>
        </a:p>
        <a:p>
          <a:endParaRPr lang="en-US" sz="1100" dirty="0">
            <a:latin typeface="Trebuchet MS" panose="020B0603020202020204" pitchFamily="34" charset="0"/>
          </a:endParaRPr>
        </a:p>
        <a:p>
          <a:r>
            <a:rPr lang="en-US" sz="1100" dirty="0">
              <a:latin typeface="Trebuchet MS" panose="020B0603020202020204" pitchFamily="34" charset="0"/>
            </a:rPr>
            <a:t>A platform to enable CO-OP’s and SMEs to leverage on bulk purchasing and supplying to their members while supplying and passing on greater discounts.</a:t>
          </a:r>
        </a:p>
      </dgm:t>
    </dgm:pt>
    <dgm:pt modelId="{D3AF6B58-3BEA-4A97-B4BB-6DFF8DD66A00}" type="parTrans" cxnId="{09E475D9-3AC4-4373-B9B4-E4FB1C5E8B6D}">
      <dgm:prSet/>
      <dgm:spPr/>
      <dgm:t>
        <a:bodyPr/>
        <a:lstStyle/>
        <a:p>
          <a:endParaRPr lang="en-US"/>
        </a:p>
      </dgm:t>
    </dgm:pt>
    <dgm:pt modelId="{B404017E-278B-45B8-ACB1-64089D0FE203}" type="sibTrans" cxnId="{09E475D9-3AC4-4373-B9B4-E4FB1C5E8B6D}">
      <dgm:prSet/>
      <dgm:spPr/>
      <dgm:t>
        <a:bodyPr/>
        <a:lstStyle/>
        <a:p>
          <a:endParaRPr lang="en-US"/>
        </a:p>
      </dgm:t>
    </dgm:pt>
    <dgm:pt modelId="{72F76BB4-3C47-49BE-8491-3366FF00A8BF}">
      <dgm:prSet phldrT="[Text]" custT="1"/>
      <dgm:spPr/>
      <dgm:t>
        <a:bodyPr/>
        <a:lstStyle/>
        <a:p>
          <a:endParaRPr lang="en-US" sz="1100" b="1" dirty="0">
            <a:latin typeface="Trebuchet MS" panose="020B0603020202020204" pitchFamily="34" charset="0"/>
          </a:endParaRPr>
        </a:p>
        <a:p>
          <a:endParaRPr lang="en-US" sz="1100" b="1" dirty="0">
            <a:latin typeface="Trebuchet MS" panose="020B0603020202020204" pitchFamily="34" charset="0"/>
          </a:endParaRPr>
        </a:p>
        <a:p>
          <a:r>
            <a:rPr lang="en-US" sz="1100" b="1" dirty="0">
              <a:latin typeface="Trebuchet MS" panose="020B0603020202020204" pitchFamily="34" charset="0"/>
            </a:rPr>
            <a:t>Micro Lending Platform</a:t>
          </a:r>
        </a:p>
        <a:p>
          <a:endParaRPr lang="en-US" sz="1100" dirty="0">
            <a:latin typeface="Trebuchet MS" panose="020B0603020202020204" pitchFamily="34" charset="0"/>
          </a:endParaRPr>
        </a:p>
        <a:p>
          <a:r>
            <a:rPr lang="en-US" sz="1100" dirty="0">
              <a:latin typeface="Trebuchet MS" panose="020B0603020202020204" pitchFamily="34" charset="0"/>
            </a:rPr>
            <a:t>A financial lending platform either by banks or P2P lending to provide faster and better value loans to SME’s and CO-OP Members.</a:t>
          </a:r>
        </a:p>
      </dgm:t>
    </dgm:pt>
    <dgm:pt modelId="{A9A3F6E4-F80D-4FFC-B453-D075CFFA5828}" type="parTrans" cxnId="{0E67AA17-7AF6-4853-A040-D2DC0C99A4FF}">
      <dgm:prSet/>
      <dgm:spPr/>
      <dgm:t>
        <a:bodyPr/>
        <a:lstStyle/>
        <a:p>
          <a:endParaRPr lang="en-US"/>
        </a:p>
      </dgm:t>
    </dgm:pt>
    <dgm:pt modelId="{017BFF7A-F08F-442A-A52C-E7EFD832E5AB}" type="sibTrans" cxnId="{0E67AA17-7AF6-4853-A040-D2DC0C99A4FF}">
      <dgm:prSet/>
      <dgm:spPr/>
      <dgm:t>
        <a:bodyPr/>
        <a:lstStyle/>
        <a:p>
          <a:endParaRPr lang="en-US"/>
        </a:p>
      </dgm:t>
    </dgm:pt>
    <dgm:pt modelId="{B68F7C27-D946-426E-9E60-364EAAEC9A95}">
      <dgm:prSet phldrT="[Text]" custT="1"/>
      <dgm:spPr/>
      <dgm:t>
        <a:bodyPr/>
        <a:lstStyle/>
        <a:p>
          <a:endParaRPr lang="en-US" sz="1100" b="1" dirty="0">
            <a:latin typeface="Trebuchet MS" panose="020B0603020202020204" pitchFamily="34" charset="0"/>
          </a:endParaRPr>
        </a:p>
        <a:p>
          <a:r>
            <a:rPr lang="en-US" sz="1100" b="1" dirty="0">
              <a:latin typeface="Trebuchet MS" panose="020B0603020202020204" pitchFamily="34" charset="0"/>
            </a:rPr>
            <a:t>BI &amp; Analytics Platform</a:t>
          </a:r>
        </a:p>
        <a:p>
          <a:endParaRPr lang="en-US" sz="1100" dirty="0">
            <a:latin typeface="Trebuchet MS" panose="020B0603020202020204" pitchFamily="34" charset="0"/>
          </a:endParaRPr>
        </a:p>
        <a:p>
          <a:r>
            <a:rPr lang="en-US" sz="1100" dirty="0">
              <a:latin typeface="Trebuchet MS" panose="020B0603020202020204" pitchFamily="34" charset="0"/>
            </a:rPr>
            <a:t>A smart analytics and BI gathering platform for use in ML/AI training and better understanding of the market.</a:t>
          </a:r>
        </a:p>
      </dgm:t>
    </dgm:pt>
    <dgm:pt modelId="{537227BF-8539-4662-9EED-D9555AC1F5E8}" type="parTrans" cxnId="{42C6A090-7ED0-4191-AB85-6EF02D08E3B6}">
      <dgm:prSet/>
      <dgm:spPr/>
      <dgm:t>
        <a:bodyPr/>
        <a:lstStyle/>
        <a:p>
          <a:endParaRPr lang="en-US"/>
        </a:p>
      </dgm:t>
    </dgm:pt>
    <dgm:pt modelId="{AD0F49D5-666D-4004-8D3F-0E4D45695E08}" type="sibTrans" cxnId="{42C6A090-7ED0-4191-AB85-6EF02D08E3B6}">
      <dgm:prSet/>
      <dgm:spPr/>
      <dgm:t>
        <a:bodyPr/>
        <a:lstStyle/>
        <a:p>
          <a:endParaRPr lang="en-US"/>
        </a:p>
      </dgm:t>
    </dgm:pt>
    <dgm:pt modelId="{C373921B-7120-4D69-882E-0FB10DD16700}">
      <dgm:prSet phldrT="[Text]" custT="1"/>
      <dgm:spPr/>
      <dgm:t>
        <a:bodyPr/>
        <a:lstStyle/>
        <a:p>
          <a:pPr algn="ctr"/>
          <a:endParaRPr lang="en-US" sz="1100" b="1" dirty="0">
            <a:latin typeface="Trebuchet MS" panose="020B0603020202020204" pitchFamily="34" charset="0"/>
          </a:endParaRPr>
        </a:p>
        <a:p>
          <a:pPr algn="ctr"/>
          <a:endParaRPr lang="en-US" sz="1100" b="1" dirty="0">
            <a:latin typeface="Trebuchet MS" panose="020B0603020202020204" pitchFamily="34" charset="0"/>
          </a:endParaRPr>
        </a:p>
        <a:p>
          <a:pPr algn="ctr"/>
          <a:endParaRPr lang="en-US" sz="1100" b="1" dirty="0">
            <a:latin typeface="Trebuchet MS" panose="020B0603020202020204" pitchFamily="34" charset="0"/>
          </a:endParaRPr>
        </a:p>
        <a:p>
          <a:pPr algn="ctr"/>
          <a:r>
            <a:rPr lang="en-US" sz="1100" b="1" dirty="0">
              <a:latin typeface="Trebuchet MS" panose="020B0603020202020204" pitchFamily="34" charset="0"/>
            </a:rPr>
            <a:t>Cyber Security Solutions</a:t>
          </a:r>
        </a:p>
        <a:p>
          <a:pPr algn="ctr"/>
          <a:endParaRPr lang="en-US" sz="1100" b="1" dirty="0">
            <a:latin typeface="Trebuchet MS" panose="020B0603020202020204" pitchFamily="34" charset="0"/>
          </a:endParaRPr>
        </a:p>
        <a:p>
          <a:pPr algn="l"/>
          <a:r>
            <a:rPr lang="en-US" sz="1100" dirty="0">
              <a:latin typeface="Trebuchet MS" panose="020B0603020202020204" pitchFamily="34" charset="0"/>
            </a:rPr>
            <a:t>-Data encryption
-Role-Based access control
-Secure application logic
-Adaptive Authentication
-Monitoring</a:t>
          </a:r>
        </a:p>
      </dgm:t>
    </dgm:pt>
    <dgm:pt modelId="{7263D5B1-29D8-4B9A-82AB-2544BC14D579}" type="parTrans" cxnId="{D05B228C-FCAC-4282-80A5-A0651103CED9}">
      <dgm:prSet/>
      <dgm:spPr/>
      <dgm:t>
        <a:bodyPr/>
        <a:lstStyle/>
        <a:p>
          <a:endParaRPr lang="en-US"/>
        </a:p>
      </dgm:t>
    </dgm:pt>
    <dgm:pt modelId="{3A0E1757-F45C-4B23-BD24-C9A463A926B3}" type="sibTrans" cxnId="{D05B228C-FCAC-4282-80A5-A0651103CED9}">
      <dgm:prSet/>
      <dgm:spPr/>
      <dgm:t>
        <a:bodyPr/>
        <a:lstStyle/>
        <a:p>
          <a:endParaRPr lang="en-US"/>
        </a:p>
      </dgm:t>
    </dgm:pt>
    <dgm:pt modelId="{197DE49C-9BF8-4AA3-9B76-2BAEFCBAA08F}" type="pres">
      <dgm:prSet presAssocID="{FB108C96-493E-4CF3-BCE4-E74DBC484C60}" presName="Name0" presStyleCnt="0">
        <dgm:presLayoutVars>
          <dgm:dir/>
          <dgm:resizeHandles val="exact"/>
        </dgm:presLayoutVars>
      </dgm:prSet>
      <dgm:spPr/>
    </dgm:pt>
    <dgm:pt modelId="{295C8032-FDAE-40DD-94B0-E00A08201124}" type="pres">
      <dgm:prSet presAssocID="{FB108C96-493E-4CF3-BCE4-E74DBC484C60}" presName="fgShape" presStyleLbl="fgShp" presStyleIdx="0" presStyleCnt="1" custScaleY="33769" custLinFactNeighborX="1299" custLinFactNeighborY="17636"/>
      <dgm:spPr>
        <a:noFill/>
      </dgm:spPr>
    </dgm:pt>
    <dgm:pt modelId="{80D71DF8-C57E-4992-8582-FA85F4E482DD}" type="pres">
      <dgm:prSet presAssocID="{FB108C96-493E-4CF3-BCE4-E74DBC484C60}" presName="linComp" presStyleCnt="0"/>
      <dgm:spPr/>
    </dgm:pt>
    <dgm:pt modelId="{D1A55027-DA28-47CD-B03E-9D0F679EB95E}" type="pres">
      <dgm:prSet presAssocID="{2334609A-5542-4384-9F74-EA34DF102015}" presName="compNode" presStyleCnt="0"/>
      <dgm:spPr/>
    </dgm:pt>
    <dgm:pt modelId="{67086C11-B696-4618-9F59-68B97310592A}" type="pres">
      <dgm:prSet presAssocID="{2334609A-5542-4384-9F74-EA34DF102015}" presName="bkgdShape" presStyleLbl="node1" presStyleIdx="0" presStyleCnt="8"/>
      <dgm:spPr/>
    </dgm:pt>
    <dgm:pt modelId="{4807682B-4CA0-46A5-BC61-2A7BA0FACE0C}" type="pres">
      <dgm:prSet presAssocID="{2334609A-5542-4384-9F74-EA34DF102015}" presName="nodeTx" presStyleLbl="node1" presStyleIdx="0" presStyleCnt="8">
        <dgm:presLayoutVars>
          <dgm:bulletEnabled val="1"/>
        </dgm:presLayoutVars>
      </dgm:prSet>
      <dgm:spPr/>
    </dgm:pt>
    <dgm:pt modelId="{6E0F6199-B199-4E7F-96C0-ABDB3E49DFAD}" type="pres">
      <dgm:prSet presAssocID="{2334609A-5542-4384-9F74-EA34DF102015}" presName="invisiNode" presStyleLbl="node1" presStyleIdx="0" presStyleCnt="8"/>
      <dgm:spPr/>
    </dgm:pt>
    <dgm:pt modelId="{C5CCE4BD-8196-4361-BCA5-9078DA0F9F66}" type="pres">
      <dgm:prSet presAssocID="{2334609A-5542-4384-9F74-EA34DF102015}"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76000" r="-76000"/>
          </a:stretch>
        </a:blipFill>
      </dgm:spPr>
    </dgm:pt>
    <dgm:pt modelId="{C85D4E82-3354-4179-88B5-62BDB47F84E9}" type="pres">
      <dgm:prSet presAssocID="{8ACC3795-4E24-4CDF-90F5-D4C4C8D59CC1}" presName="sibTrans" presStyleLbl="sibTrans2D1" presStyleIdx="0" presStyleCnt="0"/>
      <dgm:spPr/>
    </dgm:pt>
    <dgm:pt modelId="{715E6C57-39FD-4EF7-99A3-851A5B3522C9}" type="pres">
      <dgm:prSet presAssocID="{FC146C3C-9AAB-40BC-9268-4F89A30B5DA9}" presName="compNode" presStyleCnt="0"/>
      <dgm:spPr/>
    </dgm:pt>
    <dgm:pt modelId="{6E3A9856-54DD-4704-974F-C0F39135963E}" type="pres">
      <dgm:prSet presAssocID="{FC146C3C-9AAB-40BC-9268-4F89A30B5DA9}" presName="bkgdShape" presStyleLbl="node1" presStyleIdx="1" presStyleCnt="8"/>
      <dgm:spPr/>
    </dgm:pt>
    <dgm:pt modelId="{A39D0CDC-73CD-4BA0-BF7D-96B5D44FAB76}" type="pres">
      <dgm:prSet presAssocID="{FC146C3C-9AAB-40BC-9268-4F89A30B5DA9}" presName="nodeTx" presStyleLbl="node1" presStyleIdx="1" presStyleCnt="8">
        <dgm:presLayoutVars>
          <dgm:bulletEnabled val="1"/>
        </dgm:presLayoutVars>
      </dgm:prSet>
      <dgm:spPr/>
    </dgm:pt>
    <dgm:pt modelId="{1D6EF31B-FAA5-4B33-861D-4333BD109584}" type="pres">
      <dgm:prSet presAssocID="{FC146C3C-9AAB-40BC-9268-4F89A30B5DA9}" presName="invisiNode" presStyleLbl="node1" presStyleIdx="1" presStyleCnt="8"/>
      <dgm:spPr/>
    </dgm:pt>
    <dgm:pt modelId="{BCB5B249-2FD2-4E84-B490-017396CD360F}" type="pres">
      <dgm:prSet presAssocID="{FC146C3C-9AAB-40BC-9268-4F89A30B5DA9}"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4000" r="-64000"/>
          </a:stretch>
        </a:blipFill>
      </dgm:spPr>
    </dgm:pt>
    <dgm:pt modelId="{C708977A-A745-4A0A-915D-1C52EC703F26}" type="pres">
      <dgm:prSet presAssocID="{A836FEFD-E6D8-4806-8C2C-F6565F57EF4B}" presName="sibTrans" presStyleLbl="sibTrans2D1" presStyleIdx="0" presStyleCnt="0"/>
      <dgm:spPr/>
    </dgm:pt>
    <dgm:pt modelId="{8138DB9B-9187-4F40-AE21-A9258F692FA6}" type="pres">
      <dgm:prSet presAssocID="{D16073A7-8481-4D1C-BC00-C4EF1CD9BDBD}" presName="compNode" presStyleCnt="0"/>
      <dgm:spPr/>
    </dgm:pt>
    <dgm:pt modelId="{73D0486B-1B3C-46D5-B34E-7B4BB7A0C37D}" type="pres">
      <dgm:prSet presAssocID="{D16073A7-8481-4D1C-BC00-C4EF1CD9BDBD}" presName="bkgdShape" presStyleLbl="node1" presStyleIdx="2" presStyleCnt="8"/>
      <dgm:spPr/>
    </dgm:pt>
    <dgm:pt modelId="{35EF4E41-2175-4D3D-B6F6-6AE996929BC5}" type="pres">
      <dgm:prSet presAssocID="{D16073A7-8481-4D1C-BC00-C4EF1CD9BDBD}" presName="nodeTx" presStyleLbl="node1" presStyleIdx="2" presStyleCnt="8">
        <dgm:presLayoutVars>
          <dgm:bulletEnabled val="1"/>
        </dgm:presLayoutVars>
      </dgm:prSet>
      <dgm:spPr/>
    </dgm:pt>
    <dgm:pt modelId="{EE2F1653-C125-4E1E-A41A-124CC3C927E7}" type="pres">
      <dgm:prSet presAssocID="{D16073A7-8481-4D1C-BC00-C4EF1CD9BDBD}" presName="invisiNode" presStyleLbl="node1" presStyleIdx="2" presStyleCnt="8"/>
      <dgm:spPr/>
    </dgm:pt>
    <dgm:pt modelId="{312D5ED1-AEA0-44D6-9970-73AA384FA239}" type="pres">
      <dgm:prSet presAssocID="{D16073A7-8481-4D1C-BC00-C4EF1CD9BDBD}"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562352FE-2C5C-4697-B322-17818ACC2A4F}" type="pres">
      <dgm:prSet presAssocID="{FEE7FE86-0DF0-45B6-A15A-5905199FF97D}" presName="sibTrans" presStyleLbl="sibTrans2D1" presStyleIdx="0" presStyleCnt="0"/>
      <dgm:spPr/>
    </dgm:pt>
    <dgm:pt modelId="{CB13D060-27AE-41AD-A7F1-0AB8EA815280}" type="pres">
      <dgm:prSet presAssocID="{4238E21F-BA34-4A51-A813-1BFFDF9B208C}" presName="compNode" presStyleCnt="0"/>
      <dgm:spPr/>
    </dgm:pt>
    <dgm:pt modelId="{11161354-1FD4-4A8E-9B86-FADF97E9C94D}" type="pres">
      <dgm:prSet presAssocID="{4238E21F-BA34-4A51-A813-1BFFDF9B208C}" presName="bkgdShape" presStyleLbl="node1" presStyleIdx="3" presStyleCnt="8"/>
      <dgm:spPr/>
    </dgm:pt>
    <dgm:pt modelId="{33570827-5E0E-4F61-B6AB-18077508D5C4}" type="pres">
      <dgm:prSet presAssocID="{4238E21F-BA34-4A51-A813-1BFFDF9B208C}" presName="nodeTx" presStyleLbl="node1" presStyleIdx="3" presStyleCnt="8">
        <dgm:presLayoutVars>
          <dgm:bulletEnabled val="1"/>
        </dgm:presLayoutVars>
      </dgm:prSet>
      <dgm:spPr/>
    </dgm:pt>
    <dgm:pt modelId="{BB72D7E1-2A6D-41F2-9C00-84143ACF1E6A}" type="pres">
      <dgm:prSet presAssocID="{4238E21F-BA34-4A51-A813-1BFFDF9B208C}" presName="invisiNode" presStyleLbl="node1" presStyleIdx="3" presStyleCnt="8"/>
      <dgm:spPr/>
    </dgm:pt>
    <dgm:pt modelId="{5D0A1087-1A83-4570-BA34-6336F3D8120F}" type="pres">
      <dgm:prSet presAssocID="{4238E21F-BA34-4A51-A813-1BFFDF9B208C}"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 modelId="{B7127F5E-107A-4403-A691-1C3AE221051E}" type="pres">
      <dgm:prSet presAssocID="{07D9012D-B1F6-47D1-8B33-82D80725DB20}" presName="sibTrans" presStyleLbl="sibTrans2D1" presStyleIdx="0" presStyleCnt="0"/>
      <dgm:spPr/>
    </dgm:pt>
    <dgm:pt modelId="{482D0868-FE45-4417-875D-7E293D197F29}" type="pres">
      <dgm:prSet presAssocID="{9D4107CE-48FB-4CA7-A08E-5A871EC4C725}" presName="compNode" presStyleCnt="0"/>
      <dgm:spPr/>
    </dgm:pt>
    <dgm:pt modelId="{38E7397A-2F8D-49B6-9FAC-B1D9097B63E6}" type="pres">
      <dgm:prSet presAssocID="{9D4107CE-48FB-4CA7-A08E-5A871EC4C725}" presName="bkgdShape" presStyleLbl="node1" presStyleIdx="4" presStyleCnt="8"/>
      <dgm:spPr/>
    </dgm:pt>
    <dgm:pt modelId="{3429654E-A54E-4519-9327-7BB14C751502}" type="pres">
      <dgm:prSet presAssocID="{9D4107CE-48FB-4CA7-A08E-5A871EC4C725}" presName="nodeTx" presStyleLbl="node1" presStyleIdx="4" presStyleCnt="8">
        <dgm:presLayoutVars>
          <dgm:bulletEnabled val="1"/>
        </dgm:presLayoutVars>
      </dgm:prSet>
      <dgm:spPr/>
    </dgm:pt>
    <dgm:pt modelId="{9408E3F2-E194-4A96-BAD6-C03E28245035}" type="pres">
      <dgm:prSet presAssocID="{9D4107CE-48FB-4CA7-A08E-5A871EC4C725}" presName="invisiNode" presStyleLbl="node1" presStyleIdx="4" presStyleCnt="8"/>
      <dgm:spPr/>
    </dgm:pt>
    <dgm:pt modelId="{EE0531E4-BEA7-4699-B6FF-2986A1CE134A}" type="pres">
      <dgm:prSet presAssocID="{9D4107CE-48FB-4CA7-A08E-5A871EC4C725}"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95000" r="-95000"/>
          </a:stretch>
        </a:blipFill>
      </dgm:spPr>
    </dgm:pt>
    <dgm:pt modelId="{D358350E-5C5E-494B-B182-26938029184F}" type="pres">
      <dgm:prSet presAssocID="{B404017E-278B-45B8-ACB1-64089D0FE203}" presName="sibTrans" presStyleLbl="sibTrans2D1" presStyleIdx="0" presStyleCnt="0"/>
      <dgm:spPr/>
    </dgm:pt>
    <dgm:pt modelId="{629A60CF-999F-498B-A046-A479B84FB853}" type="pres">
      <dgm:prSet presAssocID="{72F76BB4-3C47-49BE-8491-3366FF00A8BF}" presName="compNode" presStyleCnt="0"/>
      <dgm:spPr/>
    </dgm:pt>
    <dgm:pt modelId="{DB520BCA-EF69-45FD-8F45-FD06DDD3B0E4}" type="pres">
      <dgm:prSet presAssocID="{72F76BB4-3C47-49BE-8491-3366FF00A8BF}" presName="bkgdShape" presStyleLbl="node1" presStyleIdx="5" presStyleCnt="8"/>
      <dgm:spPr/>
    </dgm:pt>
    <dgm:pt modelId="{744FCA39-0D8C-4B82-988B-9CE2D019B598}" type="pres">
      <dgm:prSet presAssocID="{72F76BB4-3C47-49BE-8491-3366FF00A8BF}" presName="nodeTx" presStyleLbl="node1" presStyleIdx="5" presStyleCnt="8">
        <dgm:presLayoutVars>
          <dgm:bulletEnabled val="1"/>
        </dgm:presLayoutVars>
      </dgm:prSet>
      <dgm:spPr/>
    </dgm:pt>
    <dgm:pt modelId="{69F02176-0C68-4442-AF66-D88994A6B654}" type="pres">
      <dgm:prSet presAssocID="{72F76BB4-3C47-49BE-8491-3366FF00A8BF}" presName="invisiNode" presStyleLbl="node1" presStyleIdx="5" presStyleCnt="8"/>
      <dgm:spPr/>
    </dgm:pt>
    <dgm:pt modelId="{33B7B350-7F8E-45BF-962A-D345C92ED19D}" type="pres">
      <dgm:prSet presAssocID="{72F76BB4-3C47-49BE-8491-3366FF00A8BF}"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95000" r="-95000"/>
          </a:stretch>
        </a:blipFill>
      </dgm:spPr>
    </dgm:pt>
    <dgm:pt modelId="{630C54FC-F6EC-4843-8DEA-EB41DD9289C0}" type="pres">
      <dgm:prSet presAssocID="{017BFF7A-F08F-442A-A52C-E7EFD832E5AB}" presName="sibTrans" presStyleLbl="sibTrans2D1" presStyleIdx="0" presStyleCnt="0"/>
      <dgm:spPr/>
    </dgm:pt>
    <dgm:pt modelId="{728C6D90-44FF-43B2-B556-D05AF289BAE1}" type="pres">
      <dgm:prSet presAssocID="{B68F7C27-D946-426E-9E60-364EAAEC9A95}" presName="compNode" presStyleCnt="0"/>
      <dgm:spPr/>
    </dgm:pt>
    <dgm:pt modelId="{108244CF-E723-409A-AB4D-EED841C2D953}" type="pres">
      <dgm:prSet presAssocID="{B68F7C27-D946-426E-9E60-364EAAEC9A95}" presName="bkgdShape" presStyleLbl="node1" presStyleIdx="6" presStyleCnt="8"/>
      <dgm:spPr/>
    </dgm:pt>
    <dgm:pt modelId="{D86D0266-C64E-474B-B05C-A700E27D888B}" type="pres">
      <dgm:prSet presAssocID="{B68F7C27-D946-426E-9E60-364EAAEC9A95}" presName="nodeTx" presStyleLbl="node1" presStyleIdx="6" presStyleCnt="8">
        <dgm:presLayoutVars>
          <dgm:bulletEnabled val="1"/>
        </dgm:presLayoutVars>
      </dgm:prSet>
      <dgm:spPr/>
    </dgm:pt>
    <dgm:pt modelId="{3AC71B7E-4889-4AE7-9E02-E98D94AB1797}" type="pres">
      <dgm:prSet presAssocID="{B68F7C27-D946-426E-9E60-364EAAEC9A95}" presName="invisiNode" presStyleLbl="node1" presStyleIdx="6" presStyleCnt="8"/>
      <dgm:spPr/>
    </dgm:pt>
    <dgm:pt modelId="{4DF95CC4-4313-47BB-9D65-A28057E3CCDE}" type="pres">
      <dgm:prSet presAssocID="{B68F7C27-D946-426E-9E60-364EAAEC9A95}"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64000" r="-64000"/>
          </a:stretch>
        </a:blipFill>
      </dgm:spPr>
    </dgm:pt>
    <dgm:pt modelId="{81414C82-670F-41CA-8C58-DF0C04F8E9D1}" type="pres">
      <dgm:prSet presAssocID="{AD0F49D5-666D-4004-8D3F-0E4D45695E08}" presName="sibTrans" presStyleLbl="sibTrans2D1" presStyleIdx="0" presStyleCnt="0"/>
      <dgm:spPr/>
    </dgm:pt>
    <dgm:pt modelId="{83285FA0-9397-44D2-9C37-FBE45345DB03}" type="pres">
      <dgm:prSet presAssocID="{C373921B-7120-4D69-882E-0FB10DD16700}" presName="compNode" presStyleCnt="0"/>
      <dgm:spPr/>
    </dgm:pt>
    <dgm:pt modelId="{9DAC8DBA-9F5E-47FA-A195-78D631B1CEE9}" type="pres">
      <dgm:prSet presAssocID="{C373921B-7120-4D69-882E-0FB10DD16700}" presName="bkgdShape" presStyleLbl="node1" presStyleIdx="7" presStyleCnt="8"/>
      <dgm:spPr/>
    </dgm:pt>
    <dgm:pt modelId="{EC2040B3-4355-4D7D-BEEA-3F54EC2FBDD0}" type="pres">
      <dgm:prSet presAssocID="{C373921B-7120-4D69-882E-0FB10DD16700}" presName="nodeTx" presStyleLbl="node1" presStyleIdx="7" presStyleCnt="8">
        <dgm:presLayoutVars>
          <dgm:bulletEnabled val="1"/>
        </dgm:presLayoutVars>
      </dgm:prSet>
      <dgm:spPr/>
    </dgm:pt>
    <dgm:pt modelId="{6989483A-01F4-42E1-95AA-D8213920D798}" type="pres">
      <dgm:prSet presAssocID="{C373921B-7120-4D69-882E-0FB10DD16700}" presName="invisiNode" presStyleLbl="node1" presStyleIdx="7" presStyleCnt="8"/>
      <dgm:spPr/>
    </dgm:pt>
    <dgm:pt modelId="{76CC7000-FEA0-43AE-86A6-6D18B020095D}" type="pres">
      <dgm:prSet presAssocID="{C373921B-7120-4D69-882E-0FB10DD16700}"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71000" r="-71000"/>
          </a:stretch>
        </a:blipFill>
      </dgm:spPr>
    </dgm:pt>
  </dgm:ptLst>
  <dgm:cxnLst>
    <dgm:cxn modelId="{1A10610B-4D62-48A5-9389-44647DAF481C}" type="presOf" srcId="{B68F7C27-D946-426E-9E60-364EAAEC9A95}" destId="{D86D0266-C64E-474B-B05C-A700E27D888B}" srcOrd="1" destOrd="0" presId="urn:microsoft.com/office/officeart/2005/8/layout/hList7"/>
    <dgm:cxn modelId="{39761514-A791-4A11-947B-57857D080D30}" type="presOf" srcId="{B68F7C27-D946-426E-9E60-364EAAEC9A95}" destId="{108244CF-E723-409A-AB4D-EED841C2D953}" srcOrd="0" destOrd="0" presId="urn:microsoft.com/office/officeart/2005/8/layout/hList7"/>
    <dgm:cxn modelId="{0E67AA17-7AF6-4853-A040-D2DC0C99A4FF}" srcId="{FB108C96-493E-4CF3-BCE4-E74DBC484C60}" destId="{72F76BB4-3C47-49BE-8491-3366FF00A8BF}" srcOrd="5" destOrd="0" parTransId="{A9A3F6E4-F80D-4FFC-B453-D075CFFA5828}" sibTransId="{017BFF7A-F08F-442A-A52C-E7EFD832E5AB}"/>
    <dgm:cxn modelId="{2B7AA11E-3EB3-4CE7-B588-0124CF1B41C6}" type="presOf" srcId="{AD0F49D5-666D-4004-8D3F-0E4D45695E08}" destId="{81414C82-670F-41CA-8C58-DF0C04F8E9D1}" srcOrd="0" destOrd="0" presId="urn:microsoft.com/office/officeart/2005/8/layout/hList7"/>
    <dgm:cxn modelId="{95F36F1F-2D32-43A9-91E5-9E4620AB769F}" srcId="{FB108C96-493E-4CF3-BCE4-E74DBC484C60}" destId="{2334609A-5542-4384-9F74-EA34DF102015}" srcOrd="0" destOrd="0" parTransId="{D2F6D727-F066-4000-B877-DE3587CAD9A5}" sibTransId="{8ACC3795-4E24-4CDF-90F5-D4C4C8D59CC1}"/>
    <dgm:cxn modelId="{25F21220-3EE4-4CCF-A10F-22CF6EB9CF56}" type="presOf" srcId="{72F76BB4-3C47-49BE-8491-3366FF00A8BF}" destId="{DB520BCA-EF69-45FD-8F45-FD06DDD3B0E4}" srcOrd="0" destOrd="0" presId="urn:microsoft.com/office/officeart/2005/8/layout/hList7"/>
    <dgm:cxn modelId="{75104A20-6A8E-4E01-8596-53564D0E549C}" type="presOf" srcId="{4238E21F-BA34-4A51-A813-1BFFDF9B208C}" destId="{33570827-5E0E-4F61-B6AB-18077508D5C4}" srcOrd="1" destOrd="0" presId="urn:microsoft.com/office/officeart/2005/8/layout/hList7"/>
    <dgm:cxn modelId="{2D2D2E2D-9AFB-42B1-B0FD-1C0929E247CC}" type="presOf" srcId="{017BFF7A-F08F-442A-A52C-E7EFD832E5AB}" destId="{630C54FC-F6EC-4843-8DEA-EB41DD9289C0}" srcOrd="0" destOrd="0" presId="urn:microsoft.com/office/officeart/2005/8/layout/hList7"/>
    <dgm:cxn modelId="{C656755D-F5F2-4CC2-9667-1CEFA124A6AF}" srcId="{FB108C96-493E-4CF3-BCE4-E74DBC484C60}" destId="{D16073A7-8481-4D1C-BC00-C4EF1CD9BDBD}" srcOrd="2" destOrd="0" parTransId="{4E7B398F-68B5-48DC-8FC6-88F87E69B93F}" sibTransId="{FEE7FE86-0DF0-45B6-A15A-5905199FF97D}"/>
    <dgm:cxn modelId="{CA106065-569D-46D0-AE2D-C5ADC9DF4D9A}" type="presOf" srcId="{2334609A-5542-4384-9F74-EA34DF102015}" destId="{4807682B-4CA0-46A5-BC61-2A7BA0FACE0C}" srcOrd="1" destOrd="0" presId="urn:microsoft.com/office/officeart/2005/8/layout/hList7"/>
    <dgm:cxn modelId="{D131A566-41AB-44E3-B6BE-3B07E59BA5C1}" type="presOf" srcId="{D16073A7-8481-4D1C-BC00-C4EF1CD9BDBD}" destId="{35EF4E41-2175-4D3D-B6F6-6AE996929BC5}" srcOrd="1" destOrd="0" presId="urn:microsoft.com/office/officeart/2005/8/layout/hList7"/>
    <dgm:cxn modelId="{4E569268-7CA3-4E71-A3B2-D1E0EEF0E0B6}" srcId="{FB108C96-493E-4CF3-BCE4-E74DBC484C60}" destId="{4238E21F-BA34-4A51-A813-1BFFDF9B208C}" srcOrd="3" destOrd="0" parTransId="{DA03962D-B5F8-4544-B16C-92646B5CB297}" sibTransId="{07D9012D-B1F6-47D1-8B33-82D80725DB20}"/>
    <dgm:cxn modelId="{45119652-94DB-45E7-9188-8335493515A1}" type="presOf" srcId="{07D9012D-B1F6-47D1-8B33-82D80725DB20}" destId="{B7127F5E-107A-4403-A691-1C3AE221051E}" srcOrd="0" destOrd="0" presId="urn:microsoft.com/office/officeart/2005/8/layout/hList7"/>
    <dgm:cxn modelId="{489A2F81-AB0D-48A4-9B59-C8EB600E07C5}" type="presOf" srcId="{FEE7FE86-0DF0-45B6-A15A-5905199FF97D}" destId="{562352FE-2C5C-4697-B322-17818ACC2A4F}" srcOrd="0" destOrd="0" presId="urn:microsoft.com/office/officeart/2005/8/layout/hList7"/>
    <dgm:cxn modelId="{5BF7F882-C9C3-4962-9B71-42C390E9ED3E}" type="presOf" srcId="{72F76BB4-3C47-49BE-8491-3366FF00A8BF}" destId="{744FCA39-0D8C-4B82-988B-9CE2D019B598}" srcOrd="1" destOrd="0" presId="urn:microsoft.com/office/officeart/2005/8/layout/hList7"/>
    <dgm:cxn modelId="{F3BEAB8A-7A81-475B-AAF3-3F0103D62F6C}" type="presOf" srcId="{9D4107CE-48FB-4CA7-A08E-5A871EC4C725}" destId="{3429654E-A54E-4519-9327-7BB14C751502}" srcOrd="1" destOrd="0" presId="urn:microsoft.com/office/officeart/2005/8/layout/hList7"/>
    <dgm:cxn modelId="{2D696D8B-D844-46EB-99A1-05C6E309478C}" type="presOf" srcId="{4238E21F-BA34-4A51-A813-1BFFDF9B208C}" destId="{11161354-1FD4-4A8E-9B86-FADF97E9C94D}" srcOrd="0" destOrd="0" presId="urn:microsoft.com/office/officeart/2005/8/layout/hList7"/>
    <dgm:cxn modelId="{D05B228C-FCAC-4282-80A5-A0651103CED9}" srcId="{FB108C96-493E-4CF3-BCE4-E74DBC484C60}" destId="{C373921B-7120-4D69-882E-0FB10DD16700}" srcOrd="7" destOrd="0" parTransId="{7263D5B1-29D8-4B9A-82AB-2544BC14D579}" sibTransId="{3A0E1757-F45C-4B23-BD24-C9A463A926B3}"/>
    <dgm:cxn modelId="{42C6A090-7ED0-4191-AB85-6EF02D08E3B6}" srcId="{FB108C96-493E-4CF3-BCE4-E74DBC484C60}" destId="{B68F7C27-D946-426E-9E60-364EAAEC9A95}" srcOrd="6" destOrd="0" parTransId="{537227BF-8539-4662-9EED-D9555AC1F5E8}" sibTransId="{AD0F49D5-666D-4004-8D3F-0E4D45695E08}"/>
    <dgm:cxn modelId="{9AEF4699-E61C-4452-A010-10A34EFF31A5}" type="presOf" srcId="{2334609A-5542-4384-9F74-EA34DF102015}" destId="{67086C11-B696-4618-9F59-68B97310592A}" srcOrd="0" destOrd="0" presId="urn:microsoft.com/office/officeart/2005/8/layout/hList7"/>
    <dgm:cxn modelId="{C985DC9B-3B6F-49BE-BC5A-8438B0358885}" type="presOf" srcId="{FC146C3C-9AAB-40BC-9268-4F89A30B5DA9}" destId="{6E3A9856-54DD-4704-974F-C0F39135963E}" srcOrd="0" destOrd="0" presId="urn:microsoft.com/office/officeart/2005/8/layout/hList7"/>
    <dgm:cxn modelId="{911A7F9D-8BAC-4002-8E2F-B06056363937}" type="presOf" srcId="{B404017E-278B-45B8-ACB1-64089D0FE203}" destId="{D358350E-5C5E-494B-B182-26938029184F}" srcOrd="0" destOrd="0" presId="urn:microsoft.com/office/officeart/2005/8/layout/hList7"/>
    <dgm:cxn modelId="{B98D7A9E-02EF-4D0F-B050-5CC5CE2BAAEA}" srcId="{FB108C96-493E-4CF3-BCE4-E74DBC484C60}" destId="{FC146C3C-9AAB-40BC-9268-4F89A30B5DA9}" srcOrd="1" destOrd="0" parTransId="{DC1E83AE-F6B2-49EA-92DF-F54E964B92C1}" sibTransId="{A836FEFD-E6D8-4806-8C2C-F6565F57EF4B}"/>
    <dgm:cxn modelId="{3C4952A8-5489-4388-89AF-18447997B609}" type="presOf" srcId="{C373921B-7120-4D69-882E-0FB10DD16700}" destId="{9DAC8DBA-9F5E-47FA-A195-78D631B1CEE9}" srcOrd="0" destOrd="0" presId="urn:microsoft.com/office/officeart/2005/8/layout/hList7"/>
    <dgm:cxn modelId="{272EA0B4-F701-4164-B0AB-945F994F4241}" type="presOf" srcId="{C373921B-7120-4D69-882E-0FB10DD16700}" destId="{EC2040B3-4355-4D7D-BEEA-3F54EC2FBDD0}" srcOrd="1" destOrd="0" presId="urn:microsoft.com/office/officeart/2005/8/layout/hList7"/>
    <dgm:cxn modelId="{08FE58B5-D12C-41C7-AB67-58EDA8F2EE21}" type="presOf" srcId="{FC146C3C-9AAB-40BC-9268-4F89A30B5DA9}" destId="{A39D0CDC-73CD-4BA0-BF7D-96B5D44FAB76}" srcOrd="1" destOrd="0" presId="urn:microsoft.com/office/officeart/2005/8/layout/hList7"/>
    <dgm:cxn modelId="{3BB475B9-A78A-4EB4-91CD-0927FBA7AE55}" type="presOf" srcId="{D16073A7-8481-4D1C-BC00-C4EF1CD9BDBD}" destId="{73D0486B-1B3C-46D5-B34E-7B4BB7A0C37D}" srcOrd="0" destOrd="0" presId="urn:microsoft.com/office/officeart/2005/8/layout/hList7"/>
    <dgm:cxn modelId="{0CA3E4C2-87F1-42EE-BAD1-2ECB446F0D75}" type="presOf" srcId="{FB108C96-493E-4CF3-BCE4-E74DBC484C60}" destId="{197DE49C-9BF8-4AA3-9B76-2BAEFCBAA08F}" srcOrd="0" destOrd="0" presId="urn:microsoft.com/office/officeart/2005/8/layout/hList7"/>
    <dgm:cxn modelId="{71AE46C7-94F1-4476-A7EB-07E3FC243924}" type="presOf" srcId="{8ACC3795-4E24-4CDF-90F5-D4C4C8D59CC1}" destId="{C85D4E82-3354-4179-88B5-62BDB47F84E9}" srcOrd="0" destOrd="0" presId="urn:microsoft.com/office/officeart/2005/8/layout/hList7"/>
    <dgm:cxn modelId="{F41B8BD0-1F93-49FC-A802-FD5683656C0E}" type="presOf" srcId="{9D4107CE-48FB-4CA7-A08E-5A871EC4C725}" destId="{38E7397A-2F8D-49B6-9FAC-B1D9097B63E6}" srcOrd="0" destOrd="0" presId="urn:microsoft.com/office/officeart/2005/8/layout/hList7"/>
    <dgm:cxn modelId="{09E475D9-3AC4-4373-B9B4-E4FB1C5E8B6D}" srcId="{FB108C96-493E-4CF3-BCE4-E74DBC484C60}" destId="{9D4107CE-48FB-4CA7-A08E-5A871EC4C725}" srcOrd="4" destOrd="0" parTransId="{D3AF6B58-3BEA-4A97-B4BB-6DFF8DD66A00}" sibTransId="{B404017E-278B-45B8-ACB1-64089D0FE203}"/>
    <dgm:cxn modelId="{BC8C1DED-0D44-4E37-B9B2-678B471278BF}" type="presOf" srcId="{A836FEFD-E6D8-4806-8C2C-F6565F57EF4B}" destId="{C708977A-A745-4A0A-915D-1C52EC703F26}" srcOrd="0" destOrd="0" presId="urn:microsoft.com/office/officeart/2005/8/layout/hList7"/>
    <dgm:cxn modelId="{62D128C6-6728-4993-9782-073F5902527B}" type="presParOf" srcId="{197DE49C-9BF8-4AA3-9B76-2BAEFCBAA08F}" destId="{295C8032-FDAE-40DD-94B0-E00A08201124}" srcOrd="0" destOrd="0" presId="urn:microsoft.com/office/officeart/2005/8/layout/hList7"/>
    <dgm:cxn modelId="{5B08458E-238B-446C-AB3D-B2571F35D3C3}" type="presParOf" srcId="{197DE49C-9BF8-4AA3-9B76-2BAEFCBAA08F}" destId="{80D71DF8-C57E-4992-8582-FA85F4E482DD}" srcOrd="1" destOrd="0" presId="urn:microsoft.com/office/officeart/2005/8/layout/hList7"/>
    <dgm:cxn modelId="{54CDA435-5BA5-482D-9E93-F3A492525058}" type="presParOf" srcId="{80D71DF8-C57E-4992-8582-FA85F4E482DD}" destId="{D1A55027-DA28-47CD-B03E-9D0F679EB95E}" srcOrd="0" destOrd="0" presId="urn:microsoft.com/office/officeart/2005/8/layout/hList7"/>
    <dgm:cxn modelId="{EE6EB5EB-691F-4D46-8E14-BBB6A252E297}" type="presParOf" srcId="{D1A55027-DA28-47CD-B03E-9D0F679EB95E}" destId="{67086C11-B696-4618-9F59-68B97310592A}" srcOrd="0" destOrd="0" presId="urn:microsoft.com/office/officeart/2005/8/layout/hList7"/>
    <dgm:cxn modelId="{12B85EBA-62B8-4E54-B9AE-6E0E5844AC50}" type="presParOf" srcId="{D1A55027-DA28-47CD-B03E-9D0F679EB95E}" destId="{4807682B-4CA0-46A5-BC61-2A7BA0FACE0C}" srcOrd="1" destOrd="0" presId="urn:microsoft.com/office/officeart/2005/8/layout/hList7"/>
    <dgm:cxn modelId="{E5316F3B-1C85-4339-B237-FABC16D03357}" type="presParOf" srcId="{D1A55027-DA28-47CD-B03E-9D0F679EB95E}" destId="{6E0F6199-B199-4E7F-96C0-ABDB3E49DFAD}" srcOrd="2" destOrd="0" presId="urn:microsoft.com/office/officeart/2005/8/layout/hList7"/>
    <dgm:cxn modelId="{367F017F-6110-49E2-B926-676F7B7D3945}" type="presParOf" srcId="{D1A55027-DA28-47CD-B03E-9D0F679EB95E}" destId="{C5CCE4BD-8196-4361-BCA5-9078DA0F9F66}" srcOrd="3" destOrd="0" presId="urn:microsoft.com/office/officeart/2005/8/layout/hList7"/>
    <dgm:cxn modelId="{86DFCBD4-5E3D-4FD3-B55D-F69D16AA57D7}" type="presParOf" srcId="{80D71DF8-C57E-4992-8582-FA85F4E482DD}" destId="{C85D4E82-3354-4179-88B5-62BDB47F84E9}" srcOrd="1" destOrd="0" presId="urn:microsoft.com/office/officeart/2005/8/layout/hList7"/>
    <dgm:cxn modelId="{6E55C833-A3D3-4E3A-84A0-F1C70E16A13A}" type="presParOf" srcId="{80D71DF8-C57E-4992-8582-FA85F4E482DD}" destId="{715E6C57-39FD-4EF7-99A3-851A5B3522C9}" srcOrd="2" destOrd="0" presId="urn:microsoft.com/office/officeart/2005/8/layout/hList7"/>
    <dgm:cxn modelId="{D3275AB4-FF0D-44FE-A19A-3523F909ACEB}" type="presParOf" srcId="{715E6C57-39FD-4EF7-99A3-851A5B3522C9}" destId="{6E3A9856-54DD-4704-974F-C0F39135963E}" srcOrd="0" destOrd="0" presId="urn:microsoft.com/office/officeart/2005/8/layout/hList7"/>
    <dgm:cxn modelId="{7907727B-A5D5-42AC-A48A-C1BE359AF5B9}" type="presParOf" srcId="{715E6C57-39FD-4EF7-99A3-851A5B3522C9}" destId="{A39D0CDC-73CD-4BA0-BF7D-96B5D44FAB76}" srcOrd="1" destOrd="0" presId="urn:microsoft.com/office/officeart/2005/8/layout/hList7"/>
    <dgm:cxn modelId="{0993F7A5-E52C-4040-9500-22B57E5255DF}" type="presParOf" srcId="{715E6C57-39FD-4EF7-99A3-851A5B3522C9}" destId="{1D6EF31B-FAA5-4B33-861D-4333BD109584}" srcOrd="2" destOrd="0" presId="urn:microsoft.com/office/officeart/2005/8/layout/hList7"/>
    <dgm:cxn modelId="{49146B5D-F8A6-45F2-BE30-69AD42627423}" type="presParOf" srcId="{715E6C57-39FD-4EF7-99A3-851A5B3522C9}" destId="{BCB5B249-2FD2-4E84-B490-017396CD360F}" srcOrd="3" destOrd="0" presId="urn:microsoft.com/office/officeart/2005/8/layout/hList7"/>
    <dgm:cxn modelId="{EE747845-E98C-475C-81C5-0E6CBE9CC2E0}" type="presParOf" srcId="{80D71DF8-C57E-4992-8582-FA85F4E482DD}" destId="{C708977A-A745-4A0A-915D-1C52EC703F26}" srcOrd="3" destOrd="0" presId="urn:microsoft.com/office/officeart/2005/8/layout/hList7"/>
    <dgm:cxn modelId="{E89375C4-747E-4E63-857E-87368D4AFF48}" type="presParOf" srcId="{80D71DF8-C57E-4992-8582-FA85F4E482DD}" destId="{8138DB9B-9187-4F40-AE21-A9258F692FA6}" srcOrd="4" destOrd="0" presId="urn:microsoft.com/office/officeart/2005/8/layout/hList7"/>
    <dgm:cxn modelId="{404FB211-1A10-407E-AE6B-C9770B70EAE2}" type="presParOf" srcId="{8138DB9B-9187-4F40-AE21-A9258F692FA6}" destId="{73D0486B-1B3C-46D5-B34E-7B4BB7A0C37D}" srcOrd="0" destOrd="0" presId="urn:microsoft.com/office/officeart/2005/8/layout/hList7"/>
    <dgm:cxn modelId="{811F46B3-10C8-44B6-A41C-080652B98D75}" type="presParOf" srcId="{8138DB9B-9187-4F40-AE21-A9258F692FA6}" destId="{35EF4E41-2175-4D3D-B6F6-6AE996929BC5}" srcOrd="1" destOrd="0" presId="urn:microsoft.com/office/officeart/2005/8/layout/hList7"/>
    <dgm:cxn modelId="{365873E9-6B4F-42F9-9ED9-8C1F1D75470D}" type="presParOf" srcId="{8138DB9B-9187-4F40-AE21-A9258F692FA6}" destId="{EE2F1653-C125-4E1E-A41A-124CC3C927E7}" srcOrd="2" destOrd="0" presId="urn:microsoft.com/office/officeart/2005/8/layout/hList7"/>
    <dgm:cxn modelId="{81ACF12D-96C6-4D9D-8E8E-F8F7B269A815}" type="presParOf" srcId="{8138DB9B-9187-4F40-AE21-A9258F692FA6}" destId="{312D5ED1-AEA0-44D6-9970-73AA384FA239}" srcOrd="3" destOrd="0" presId="urn:microsoft.com/office/officeart/2005/8/layout/hList7"/>
    <dgm:cxn modelId="{7D253B74-BA45-4C7D-888F-116C5D47A463}" type="presParOf" srcId="{80D71DF8-C57E-4992-8582-FA85F4E482DD}" destId="{562352FE-2C5C-4697-B322-17818ACC2A4F}" srcOrd="5" destOrd="0" presId="urn:microsoft.com/office/officeart/2005/8/layout/hList7"/>
    <dgm:cxn modelId="{C1B811A7-7F63-47C4-ACB8-9EF1609C81B6}" type="presParOf" srcId="{80D71DF8-C57E-4992-8582-FA85F4E482DD}" destId="{CB13D060-27AE-41AD-A7F1-0AB8EA815280}" srcOrd="6" destOrd="0" presId="urn:microsoft.com/office/officeart/2005/8/layout/hList7"/>
    <dgm:cxn modelId="{FA32AD9A-9002-47CB-85F8-AFA15C46CD79}" type="presParOf" srcId="{CB13D060-27AE-41AD-A7F1-0AB8EA815280}" destId="{11161354-1FD4-4A8E-9B86-FADF97E9C94D}" srcOrd="0" destOrd="0" presId="urn:microsoft.com/office/officeart/2005/8/layout/hList7"/>
    <dgm:cxn modelId="{79C763B0-4828-439D-B5E1-1408EFEEA5E3}" type="presParOf" srcId="{CB13D060-27AE-41AD-A7F1-0AB8EA815280}" destId="{33570827-5E0E-4F61-B6AB-18077508D5C4}" srcOrd="1" destOrd="0" presId="urn:microsoft.com/office/officeart/2005/8/layout/hList7"/>
    <dgm:cxn modelId="{732D37DC-162A-48FC-AD56-E81B0389F29B}" type="presParOf" srcId="{CB13D060-27AE-41AD-A7F1-0AB8EA815280}" destId="{BB72D7E1-2A6D-41F2-9C00-84143ACF1E6A}" srcOrd="2" destOrd="0" presId="urn:microsoft.com/office/officeart/2005/8/layout/hList7"/>
    <dgm:cxn modelId="{976566FC-903C-469C-B403-606AD4BFF5C7}" type="presParOf" srcId="{CB13D060-27AE-41AD-A7F1-0AB8EA815280}" destId="{5D0A1087-1A83-4570-BA34-6336F3D8120F}" srcOrd="3" destOrd="0" presId="urn:microsoft.com/office/officeart/2005/8/layout/hList7"/>
    <dgm:cxn modelId="{1EFDBC37-B86F-4CC8-8052-2F12D7709A2C}" type="presParOf" srcId="{80D71DF8-C57E-4992-8582-FA85F4E482DD}" destId="{B7127F5E-107A-4403-A691-1C3AE221051E}" srcOrd="7" destOrd="0" presId="urn:microsoft.com/office/officeart/2005/8/layout/hList7"/>
    <dgm:cxn modelId="{BE806109-5FE7-46FF-A20F-F0A9AC665AF9}" type="presParOf" srcId="{80D71DF8-C57E-4992-8582-FA85F4E482DD}" destId="{482D0868-FE45-4417-875D-7E293D197F29}" srcOrd="8" destOrd="0" presId="urn:microsoft.com/office/officeart/2005/8/layout/hList7"/>
    <dgm:cxn modelId="{EED642E6-3A32-47C5-88B3-EC195AB55D1A}" type="presParOf" srcId="{482D0868-FE45-4417-875D-7E293D197F29}" destId="{38E7397A-2F8D-49B6-9FAC-B1D9097B63E6}" srcOrd="0" destOrd="0" presId="urn:microsoft.com/office/officeart/2005/8/layout/hList7"/>
    <dgm:cxn modelId="{9284F5B4-3738-4A36-AA5C-97C904DFBE1A}" type="presParOf" srcId="{482D0868-FE45-4417-875D-7E293D197F29}" destId="{3429654E-A54E-4519-9327-7BB14C751502}" srcOrd="1" destOrd="0" presId="urn:microsoft.com/office/officeart/2005/8/layout/hList7"/>
    <dgm:cxn modelId="{92552765-5F21-456F-83D1-703193009A8D}" type="presParOf" srcId="{482D0868-FE45-4417-875D-7E293D197F29}" destId="{9408E3F2-E194-4A96-BAD6-C03E28245035}" srcOrd="2" destOrd="0" presId="urn:microsoft.com/office/officeart/2005/8/layout/hList7"/>
    <dgm:cxn modelId="{DC9DF102-0539-43EA-B1C5-AD3D2B0D6F0F}" type="presParOf" srcId="{482D0868-FE45-4417-875D-7E293D197F29}" destId="{EE0531E4-BEA7-4699-B6FF-2986A1CE134A}" srcOrd="3" destOrd="0" presId="urn:microsoft.com/office/officeart/2005/8/layout/hList7"/>
    <dgm:cxn modelId="{702225FA-BDFF-4822-A881-BB7A34E9E554}" type="presParOf" srcId="{80D71DF8-C57E-4992-8582-FA85F4E482DD}" destId="{D358350E-5C5E-494B-B182-26938029184F}" srcOrd="9" destOrd="0" presId="urn:microsoft.com/office/officeart/2005/8/layout/hList7"/>
    <dgm:cxn modelId="{65B5BFFA-8D6B-4BE4-AD40-CDF50CF97A8F}" type="presParOf" srcId="{80D71DF8-C57E-4992-8582-FA85F4E482DD}" destId="{629A60CF-999F-498B-A046-A479B84FB853}" srcOrd="10" destOrd="0" presId="urn:microsoft.com/office/officeart/2005/8/layout/hList7"/>
    <dgm:cxn modelId="{9C8A4F1E-9A3B-4E01-9B9F-19BCE2EAEEF1}" type="presParOf" srcId="{629A60CF-999F-498B-A046-A479B84FB853}" destId="{DB520BCA-EF69-45FD-8F45-FD06DDD3B0E4}" srcOrd="0" destOrd="0" presId="urn:microsoft.com/office/officeart/2005/8/layout/hList7"/>
    <dgm:cxn modelId="{3E76C992-DF23-4354-BE9E-04272CB70138}" type="presParOf" srcId="{629A60CF-999F-498B-A046-A479B84FB853}" destId="{744FCA39-0D8C-4B82-988B-9CE2D019B598}" srcOrd="1" destOrd="0" presId="urn:microsoft.com/office/officeart/2005/8/layout/hList7"/>
    <dgm:cxn modelId="{DFAD0E07-AED5-4E81-B166-16990B08D22D}" type="presParOf" srcId="{629A60CF-999F-498B-A046-A479B84FB853}" destId="{69F02176-0C68-4442-AF66-D88994A6B654}" srcOrd="2" destOrd="0" presId="urn:microsoft.com/office/officeart/2005/8/layout/hList7"/>
    <dgm:cxn modelId="{5FD042E4-C6CB-4D0B-BAF2-A6640DF5119D}" type="presParOf" srcId="{629A60CF-999F-498B-A046-A479B84FB853}" destId="{33B7B350-7F8E-45BF-962A-D345C92ED19D}" srcOrd="3" destOrd="0" presId="urn:microsoft.com/office/officeart/2005/8/layout/hList7"/>
    <dgm:cxn modelId="{B60EA283-3791-40A8-93EB-8B497398078B}" type="presParOf" srcId="{80D71DF8-C57E-4992-8582-FA85F4E482DD}" destId="{630C54FC-F6EC-4843-8DEA-EB41DD9289C0}" srcOrd="11" destOrd="0" presId="urn:microsoft.com/office/officeart/2005/8/layout/hList7"/>
    <dgm:cxn modelId="{E3F7E4FF-41D9-4A97-BD65-318B6511F62A}" type="presParOf" srcId="{80D71DF8-C57E-4992-8582-FA85F4E482DD}" destId="{728C6D90-44FF-43B2-B556-D05AF289BAE1}" srcOrd="12" destOrd="0" presId="urn:microsoft.com/office/officeart/2005/8/layout/hList7"/>
    <dgm:cxn modelId="{228C2DD0-9DD8-4264-AA0E-F65B6CD9A659}" type="presParOf" srcId="{728C6D90-44FF-43B2-B556-D05AF289BAE1}" destId="{108244CF-E723-409A-AB4D-EED841C2D953}" srcOrd="0" destOrd="0" presId="urn:microsoft.com/office/officeart/2005/8/layout/hList7"/>
    <dgm:cxn modelId="{4DA56026-2A8E-453C-B08A-E5E30C5A51D4}" type="presParOf" srcId="{728C6D90-44FF-43B2-B556-D05AF289BAE1}" destId="{D86D0266-C64E-474B-B05C-A700E27D888B}" srcOrd="1" destOrd="0" presId="urn:microsoft.com/office/officeart/2005/8/layout/hList7"/>
    <dgm:cxn modelId="{C6B86B4A-DC65-4278-B1D4-725634AE6320}" type="presParOf" srcId="{728C6D90-44FF-43B2-B556-D05AF289BAE1}" destId="{3AC71B7E-4889-4AE7-9E02-E98D94AB1797}" srcOrd="2" destOrd="0" presId="urn:microsoft.com/office/officeart/2005/8/layout/hList7"/>
    <dgm:cxn modelId="{BB026726-E610-4851-8A2C-58E57767496D}" type="presParOf" srcId="{728C6D90-44FF-43B2-B556-D05AF289BAE1}" destId="{4DF95CC4-4313-47BB-9D65-A28057E3CCDE}" srcOrd="3" destOrd="0" presId="urn:microsoft.com/office/officeart/2005/8/layout/hList7"/>
    <dgm:cxn modelId="{16112BA3-AF88-419D-8B1A-C3AF55E0C578}" type="presParOf" srcId="{80D71DF8-C57E-4992-8582-FA85F4E482DD}" destId="{81414C82-670F-41CA-8C58-DF0C04F8E9D1}" srcOrd="13" destOrd="0" presId="urn:microsoft.com/office/officeart/2005/8/layout/hList7"/>
    <dgm:cxn modelId="{5F783998-5DC1-4217-A184-BA0676568DBB}" type="presParOf" srcId="{80D71DF8-C57E-4992-8582-FA85F4E482DD}" destId="{83285FA0-9397-44D2-9C37-FBE45345DB03}" srcOrd="14" destOrd="0" presId="urn:microsoft.com/office/officeart/2005/8/layout/hList7"/>
    <dgm:cxn modelId="{19E5B782-4C00-41EE-8076-66DBFC6FA391}" type="presParOf" srcId="{83285FA0-9397-44D2-9C37-FBE45345DB03}" destId="{9DAC8DBA-9F5E-47FA-A195-78D631B1CEE9}" srcOrd="0" destOrd="0" presId="urn:microsoft.com/office/officeart/2005/8/layout/hList7"/>
    <dgm:cxn modelId="{AD8C2D37-1E2B-42C0-BF1C-38CCDE1A5C2A}" type="presParOf" srcId="{83285FA0-9397-44D2-9C37-FBE45345DB03}" destId="{EC2040B3-4355-4D7D-BEEA-3F54EC2FBDD0}" srcOrd="1" destOrd="0" presId="urn:microsoft.com/office/officeart/2005/8/layout/hList7"/>
    <dgm:cxn modelId="{021D2A53-FBE0-4B07-ADDA-DAAA667DEC05}" type="presParOf" srcId="{83285FA0-9397-44D2-9C37-FBE45345DB03}" destId="{6989483A-01F4-42E1-95AA-D8213920D798}" srcOrd="2" destOrd="0" presId="urn:microsoft.com/office/officeart/2005/8/layout/hList7"/>
    <dgm:cxn modelId="{43B4F12D-BCDD-4ED0-90D3-4E86E1D40233}" type="presParOf" srcId="{83285FA0-9397-44D2-9C37-FBE45345DB03}" destId="{76CC7000-FEA0-43AE-86A6-6D18B020095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95C88-62F1-4900-A045-FA02D280C8CD}">
      <dsp:nvSpPr>
        <dsp:cNvPr id="0" name=""/>
        <dsp:cNvSpPr/>
      </dsp:nvSpPr>
      <dsp:spPr>
        <a:xfrm>
          <a:off x="-3060906" y="-471286"/>
          <a:ext cx="3651212" cy="3651212"/>
        </a:xfrm>
        <a:prstGeom prst="blockArc">
          <a:avLst>
            <a:gd name="adj1" fmla="val 18900000"/>
            <a:gd name="adj2" fmla="val 2700000"/>
            <a:gd name="adj3" fmla="val 592"/>
          </a:avLst>
        </a:prstGeom>
        <a:noFill/>
        <a:ln w="25400" cap="flat" cmpd="sng" algn="ctr">
          <a:solidFill>
            <a:schemeClr val="dk2">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8475C28D-9733-42F9-9C15-42BA8034CB82}">
      <dsp:nvSpPr>
        <dsp:cNvPr id="0" name=""/>
        <dsp:cNvSpPr/>
      </dsp:nvSpPr>
      <dsp:spPr>
        <a:xfrm>
          <a:off x="379558" y="270864"/>
          <a:ext cx="3544501" cy="5417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2999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rebuchet MS" panose="020B0603020202020204" pitchFamily="34" charset="0"/>
            </a:rPr>
            <a:t>Founded</a:t>
          </a:r>
        </a:p>
      </dsp:txBody>
      <dsp:txXfrm>
        <a:off x="379558" y="270864"/>
        <a:ext cx="3544501" cy="541728"/>
      </dsp:txXfrm>
    </dsp:sp>
    <dsp:sp modelId="{A4B77C76-68AF-407A-8268-1769D42AA98F}">
      <dsp:nvSpPr>
        <dsp:cNvPr id="0" name=""/>
        <dsp:cNvSpPr/>
      </dsp:nvSpPr>
      <dsp:spPr>
        <a:xfrm>
          <a:off x="40978" y="203148"/>
          <a:ext cx="677160" cy="677160"/>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2CFDD44F-D2C0-4321-8F5C-F6CEFAA69CB9}">
      <dsp:nvSpPr>
        <dsp:cNvPr id="0" name=""/>
        <dsp:cNvSpPr/>
      </dsp:nvSpPr>
      <dsp:spPr>
        <a:xfrm>
          <a:off x="576476" y="1083455"/>
          <a:ext cx="3347583" cy="5417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2999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rebuchet MS" panose="020B0603020202020204" pitchFamily="34" charset="0"/>
            </a:rPr>
            <a:t>Combined years of expertise</a:t>
          </a:r>
        </a:p>
      </dsp:txBody>
      <dsp:txXfrm>
        <a:off x="576476" y="1083455"/>
        <a:ext cx="3347583" cy="541728"/>
      </dsp:txXfrm>
    </dsp:sp>
    <dsp:sp modelId="{386EA34A-0E15-4FE2-B902-CD7ED91701FD}">
      <dsp:nvSpPr>
        <dsp:cNvPr id="0" name=""/>
        <dsp:cNvSpPr/>
      </dsp:nvSpPr>
      <dsp:spPr>
        <a:xfrm>
          <a:off x="237896" y="1015739"/>
          <a:ext cx="677160" cy="677160"/>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07340D89-D316-414D-9D3A-13653B100C27}">
      <dsp:nvSpPr>
        <dsp:cNvPr id="0" name=""/>
        <dsp:cNvSpPr/>
      </dsp:nvSpPr>
      <dsp:spPr>
        <a:xfrm>
          <a:off x="379558" y="1896048"/>
          <a:ext cx="3544501" cy="5417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2999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rebuchet MS" panose="020B0603020202020204" pitchFamily="34" charset="0"/>
            </a:rPr>
            <a:t>Target active users</a:t>
          </a:r>
        </a:p>
      </dsp:txBody>
      <dsp:txXfrm>
        <a:off x="379558" y="1896048"/>
        <a:ext cx="3544501" cy="541728"/>
      </dsp:txXfrm>
    </dsp:sp>
    <dsp:sp modelId="{612A5AAE-9681-4AA7-A63C-305F3E39077A}">
      <dsp:nvSpPr>
        <dsp:cNvPr id="0" name=""/>
        <dsp:cNvSpPr/>
      </dsp:nvSpPr>
      <dsp:spPr>
        <a:xfrm>
          <a:off x="40978" y="1828332"/>
          <a:ext cx="677160" cy="677160"/>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86C11-B696-4618-9F59-68B97310592A}">
      <dsp:nvSpPr>
        <dsp:cNvPr id="0" name=""/>
        <dsp:cNvSpPr/>
      </dsp:nvSpPr>
      <dsp:spPr>
        <a:xfrm>
          <a:off x="4648"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Accounting System</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The core of the platform, accepting in details from the other platforms for sales and purchases, as well as providing for financial recording requirements of the modules for example reconciliation.</a:t>
          </a:r>
        </a:p>
      </dsp:txBody>
      <dsp:txXfrm>
        <a:off x="4648" y="1978704"/>
        <a:ext cx="1397956" cy="1978704"/>
      </dsp:txXfrm>
    </dsp:sp>
    <dsp:sp modelId="{C5CCE4BD-8196-4361-BCA5-9078DA0F9F66}">
      <dsp:nvSpPr>
        <dsp:cNvPr id="0" name=""/>
        <dsp:cNvSpPr/>
      </dsp:nvSpPr>
      <dsp:spPr>
        <a:xfrm>
          <a:off x="46586" y="296805"/>
          <a:ext cx="1314079" cy="16472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6000" r="-76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6E3A9856-54DD-4704-974F-C0F39135963E}">
      <dsp:nvSpPr>
        <dsp:cNvPr id="0" name=""/>
        <dsp:cNvSpPr/>
      </dsp:nvSpPr>
      <dsp:spPr>
        <a:xfrm>
          <a:off x="1444543"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Remittance System </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Multi-Tenant Remittance Platform as a Service (PaaS/SaaS) with aggregation.</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dsp:txBody>
      <dsp:txXfrm>
        <a:off x="1444543" y="1978704"/>
        <a:ext cx="1397956" cy="1978704"/>
      </dsp:txXfrm>
    </dsp:sp>
    <dsp:sp modelId="{BCB5B249-2FD2-4E84-B490-017396CD360F}">
      <dsp:nvSpPr>
        <dsp:cNvPr id="0" name=""/>
        <dsp:cNvSpPr/>
      </dsp:nvSpPr>
      <dsp:spPr>
        <a:xfrm>
          <a:off x="1486482" y="296805"/>
          <a:ext cx="1314079" cy="16472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4000" r="-64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73D0486B-1B3C-46D5-B34E-7B4BB7A0C37D}">
      <dsp:nvSpPr>
        <dsp:cNvPr id="0" name=""/>
        <dsp:cNvSpPr/>
      </dsp:nvSpPr>
      <dsp:spPr>
        <a:xfrm>
          <a:off x="2884438"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Payment Gateway System </a:t>
          </a: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 </a:t>
          </a:r>
        </a:p>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Multi-Tenant Payment platform to enable transaction between vendors, banks and aggregators.</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dsp:txBody>
      <dsp:txXfrm>
        <a:off x="2884438" y="1978704"/>
        <a:ext cx="1397956" cy="1978704"/>
      </dsp:txXfrm>
    </dsp:sp>
    <dsp:sp modelId="{312D5ED1-AEA0-44D6-9970-73AA384FA239}">
      <dsp:nvSpPr>
        <dsp:cNvPr id="0" name=""/>
        <dsp:cNvSpPr/>
      </dsp:nvSpPr>
      <dsp:spPr>
        <a:xfrm>
          <a:off x="2926377" y="296805"/>
          <a:ext cx="1314079" cy="16472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1161354-1FD4-4A8E-9B86-FADF97E9C94D}">
      <dsp:nvSpPr>
        <dsp:cNvPr id="0" name=""/>
        <dsp:cNvSpPr/>
      </dsp:nvSpPr>
      <dsp:spPr>
        <a:xfrm>
          <a:off x="4324334"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E-Wallet System </a:t>
          </a: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    </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A mobile wallet with intention to expand to a digital bank account at a later point.</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dsp:txBody>
      <dsp:txXfrm>
        <a:off x="4324334" y="1978704"/>
        <a:ext cx="1397956" cy="1978704"/>
      </dsp:txXfrm>
    </dsp:sp>
    <dsp:sp modelId="{5D0A1087-1A83-4570-BA34-6336F3D8120F}">
      <dsp:nvSpPr>
        <dsp:cNvPr id="0" name=""/>
        <dsp:cNvSpPr/>
      </dsp:nvSpPr>
      <dsp:spPr>
        <a:xfrm>
          <a:off x="4366272" y="296805"/>
          <a:ext cx="1314079" cy="16472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8E7397A-2F8D-49B6-9FAC-B1D9097B63E6}">
      <dsp:nvSpPr>
        <dsp:cNvPr id="0" name=""/>
        <dsp:cNvSpPr/>
      </dsp:nvSpPr>
      <dsp:spPr>
        <a:xfrm>
          <a:off x="5764229"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B2B E-commerce Platform</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A platform to enable CO-OP’s and SMEs to leverage on bulk purchasing and supplying to their members while supplying and passing on greater discounts.</a:t>
          </a:r>
        </a:p>
      </dsp:txBody>
      <dsp:txXfrm>
        <a:off x="5764229" y="1978704"/>
        <a:ext cx="1397956" cy="1978704"/>
      </dsp:txXfrm>
    </dsp:sp>
    <dsp:sp modelId="{EE0531E4-BEA7-4699-B6FF-2986A1CE134A}">
      <dsp:nvSpPr>
        <dsp:cNvPr id="0" name=""/>
        <dsp:cNvSpPr/>
      </dsp:nvSpPr>
      <dsp:spPr>
        <a:xfrm>
          <a:off x="5806168" y="296805"/>
          <a:ext cx="1314079" cy="164727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5000" r="-95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B520BCA-EF69-45FD-8F45-FD06DDD3B0E4}">
      <dsp:nvSpPr>
        <dsp:cNvPr id="0" name=""/>
        <dsp:cNvSpPr/>
      </dsp:nvSpPr>
      <dsp:spPr>
        <a:xfrm>
          <a:off x="7204124"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Micro Lending Platform</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A financial lending platform either by banks or P2P lending to provide faster and better value loans to SME’s and CO-OP Members.</a:t>
          </a:r>
        </a:p>
      </dsp:txBody>
      <dsp:txXfrm>
        <a:off x="7204124" y="1978704"/>
        <a:ext cx="1397956" cy="1978704"/>
      </dsp:txXfrm>
    </dsp:sp>
    <dsp:sp modelId="{33B7B350-7F8E-45BF-962A-D345C92ED19D}">
      <dsp:nvSpPr>
        <dsp:cNvPr id="0" name=""/>
        <dsp:cNvSpPr/>
      </dsp:nvSpPr>
      <dsp:spPr>
        <a:xfrm>
          <a:off x="7246063" y="296805"/>
          <a:ext cx="1314079" cy="164727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95000" r="-95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08244CF-E723-409A-AB4D-EED841C2D953}">
      <dsp:nvSpPr>
        <dsp:cNvPr id="0" name=""/>
        <dsp:cNvSpPr/>
      </dsp:nvSpPr>
      <dsp:spPr>
        <a:xfrm>
          <a:off x="8644019"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BI &amp; Analytics Platform</a:t>
          </a:r>
        </a:p>
        <a:p>
          <a:pPr marL="0" lvl="0" indent="0" algn="ctr" defTabSz="488950">
            <a:lnSpc>
              <a:spcPct val="90000"/>
            </a:lnSpc>
            <a:spcBef>
              <a:spcPct val="0"/>
            </a:spcBef>
            <a:spcAft>
              <a:spcPct val="35000"/>
            </a:spcAft>
            <a:buNone/>
          </a:pPr>
          <a:endParaRPr lang="en-US" sz="1100"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A smart analytics and BI gathering platform for use in ML/AI training and better understanding of the market.</a:t>
          </a:r>
        </a:p>
      </dsp:txBody>
      <dsp:txXfrm>
        <a:off x="8644019" y="1978704"/>
        <a:ext cx="1397956" cy="1978704"/>
      </dsp:txXfrm>
    </dsp:sp>
    <dsp:sp modelId="{4DF95CC4-4313-47BB-9D65-A28057E3CCDE}">
      <dsp:nvSpPr>
        <dsp:cNvPr id="0" name=""/>
        <dsp:cNvSpPr/>
      </dsp:nvSpPr>
      <dsp:spPr>
        <a:xfrm>
          <a:off x="8685958" y="296805"/>
          <a:ext cx="1314079" cy="1647271"/>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4000" r="-64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9DAC8DBA-9F5E-47FA-A195-78D631B1CEE9}">
      <dsp:nvSpPr>
        <dsp:cNvPr id="0" name=""/>
        <dsp:cNvSpPr/>
      </dsp:nvSpPr>
      <dsp:spPr>
        <a:xfrm>
          <a:off x="10083915" y="0"/>
          <a:ext cx="1397956" cy="494676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ctr" defTabSz="488950">
            <a:lnSpc>
              <a:spcPct val="90000"/>
            </a:lnSpc>
            <a:spcBef>
              <a:spcPct val="0"/>
            </a:spcBef>
            <a:spcAft>
              <a:spcPct val="35000"/>
            </a:spcAft>
            <a:buNone/>
          </a:pPr>
          <a:r>
            <a:rPr lang="en-US" sz="1100" b="1" kern="1200" dirty="0">
              <a:latin typeface="Trebuchet MS" panose="020B0603020202020204" pitchFamily="34" charset="0"/>
            </a:rPr>
            <a:t>Cyber Security Solutions</a:t>
          </a:r>
        </a:p>
        <a:p>
          <a:pPr marL="0" lvl="0" indent="0" algn="ctr" defTabSz="488950">
            <a:lnSpc>
              <a:spcPct val="90000"/>
            </a:lnSpc>
            <a:spcBef>
              <a:spcPct val="0"/>
            </a:spcBef>
            <a:spcAft>
              <a:spcPct val="35000"/>
            </a:spcAft>
            <a:buNone/>
          </a:pPr>
          <a:endParaRPr lang="en-US" sz="1100" b="1" kern="1200" dirty="0">
            <a:latin typeface="Trebuchet MS" panose="020B0603020202020204" pitchFamily="34" charset="0"/>
          </a:endParaRPr>
        </a:p>
        <a:p>
          <a:pPr marL="0" lvl="0" indent="0" algn="l" defTabSz="488950">
            <a:lnSpc>
              <a:spcPct val="90000"/>
            </a:lnSpc>
            <a:spcBef>
              <a:spcPct val="0"/>
            </a:spcBef>
            <a:spcAft>
              <a:spcPct val="35000"/>
            </a:spcAft>
            <a:buNone/>
          </a:pPr>
          <a:r>
            <a:rPr lang="en-US" sz="1100" kern="1200" dirty="0">
              <a:latin typeface="Trebuchet MS" panose="020B0603020202020204" pitchFamily="34" charset="0"/>
            </a:rPr>
            <a:t>-Data encryption
-Role-Based access control
-Secure application logic
-Adaptive Authentication
-Monitoring</a:t>
          </a:r>
        </a:p>
      </dsp:txBody>
      <dsp:txXfrm>
        <a:off x="10083915" y="1978704"/>
        <a:ext cx="1397956" cy="1978704"/>
      </dsp:txXfrm>
    </dsp:sp>
    <dsp:sp modelId="{76CC7000-FEA0-43AE-86A6-6D18B020095D}">
      <dsp:nvSpPr>
        <dsp:cNvPr id="0" name=""/>
        <dsp:cNvSpPr/>
      </dsp:nvSpPr>
      <dsp:spPr>
        <a:xfrm>
          <a:off x="10125853" y="296805"/>
          <a:ext cx="1314079" cy="1647271"/>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71000" r="-71000"/>
          </a:stretch>
        </a:blipFill>
        <a:ln w="25400" cap="flat" cmpd="sng" algn="ctr">
          <a:solidFill>
            <a:schemeClr val="accent4">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295C8032-FDAE-40DD-94B0-E00A08201124}">
      <dsp:nvSpPr>
        <dsp:cNvPr id="0" name=""/>
        <dsp:cNvSpPr/>
      </dsp:nvSpPr>
      <dsp:spPr>
        <a:xfrm>
          <a:off x="596733" y="4333991"/>
          <a:ext cx="10567598" cy="250570"/>
        </a:xfrm>
        <a:prstGeom prst="leftRightArrow">
          <a:avLst/>
        </a:prstGeom>
        <a:no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2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2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2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3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4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4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4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4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5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5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5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rot="5400000">
            <a:off x="2667600" y="-2666520"/>
            <a:ext cx="6857280" cy="12191400"/>
          </a:xfrm>
          <a:prstGeom prst="rtTriangle">
            <a:avLst/>
          </a:prstGeom>
          <a:ln>
            <a:round/>
          </a:ln>
        </p:spPr>
        <p:style>
          <a:lnRef idx="2">
            <a:schemeClr val="accent1">
              <a:shade val="50000"/>
            </a:schemeClr>
          </a:lnRef>
          <a:fillRef idx="1">
            <a:schemeClr val="accent1"/>
          </a:fillRef>
          <a:effectRef idx="0">
            <a:schemeClr val="accent1"/>
          </a:effectRef>
          <a:fontRef idx="minor"/>
        </p:style>
      </p:sp>
      <p:sp>
        <p:nvSpPr>
          <p:cNvPr id="4"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CustomShape 1"/>
          <p:cNvSpPr/>
          <p:nvPr/>
        </p:nvSpPr>
        <p:spPr>
          <a:xfrm rot="16200000">
            <a:off x="2666520" y="-2665800"/>
            <a:ext cx="6857280" cy="12191400"/>
          </a:xfrm>
          <a:prstGeom prst="rtTriangle">
            <a:avLst/>
          </a:prstGeom>
          <a:ln>
            <a:round/>
          </a:ln>
        </p:spPr>
        <p:style>
          <a:lnRef idx="2">
            <a:schemeClr val="accent1">
              <a:shade val="50000"/>
            </a:schemeClr>
          </a:lnRef>
          <a:fillRef idx="1">
            <a:schemeClr val="accent1"/>
          </a:fillRef>
          <a:effectRef idx="0">
            <a:schemeClr val="accent1"/>
          </a:effectRef>
          <a:fontRef idx="minor"/>
        </p:style>
      </p:sp>
      <p:sp>
        <p:nvSpPr>
          <p:cNvPr id="78"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79"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 name="CustomShape 1"/>
          <p:cNvSpPr/>
          <p:nvPr/>
        </p:nvSpPr>
        <p:spPr>
          <a:xfrm rot="16200000">
            <a:off x="10432440" y="5099400"/>
            <a:ext cx="1657440" cy="1859400"/>
          </a:xfrm>
          <a:prstGeom prst="rtTriangle">
            <a:avLst/>
          </a:prstGeom>
          <a:ln>
            <a:round/>
          </a:ln>
        </p:spPr>
        <p:style>
          <a:lnRef idx="2">
            <a:schemeClr val="accent1">
              <a:shade val="50000"/>
            </a:schemeClr>
          </a:lnRef>
          <a:fillRef idx="1">
            <a:schemeClr val="accent1"/>
          </a:fillRef>
          <a:effectRef idx="0">
            <a:schemeClr val="accent1"/>
          </a:effectRef>
          <a:fontRef idx="minor"/>
        </p:style>
      </p:sp>
      <p:sp>
        <p:nvSpPr>
          <p:cNvPr id="117" name="CustomShape 2"/>
          <p:cNvSpPr/>
          <p:nvPr/>
        </p:nvSpPr>
        <p:spPr>
          <a:xfrm>
            <a:off x="11253240" y="5953680"/>
            <a:ext cx="873000" cy="828720"/>
          </a:xfrm>
          <a:prstGeom prst="ellipse">
            <a:avLst/>
          </a:prstGeom>
          <a:blipFill rotWithShape="0">
            <a:blip r:embed="rId14"/>
            <a:stretch>
              <a:fillRect/>
            </a:stretch>
          </a:blipFill>
          <a:ln>
            <a:noFill/>
          </a:ln>
          <a:effectLst>
            <a:outerShdw blurRad="44450" dist="2808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sp>
      <p:sp>
        <p:nvSpPr>
          <p:cNvPr id="118"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19"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1.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3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3"/>
          <p:cNvPicPr/>
          <p:nvPr/>
        </p:nvPicPr>
        <p:blipFill>
          <a:blip r:embed="rId2"/>
          <a:stretch/>
        </p:blipFill>
        <p:spPr>
          <a:xfrm>
            <a:off x="1638000" y="552960"/>
            <a:ext cx="3036960" cy="3036960"/>
          </a:xfrm>
          <a:prstGeom prst="rect">
            <a:avLst/>
          </a:prstGeom>
          <a:ln>
            <a:noFill/>
          </a:ln>
          <a:effectLst>
            <a:outerShdw blurRad="292100" dist="138988" dir="2700000" algn="tl" rotWithShape="0">
              <a:srgbClr val="333333">
                <a:alpha val="65000"/>
              </a:srgbClr>
            </a:outerShdw>
          </a:effectLst>
        </p:spPr>
      </p:pic>
      <p:sp>
        <p:nvSpPr>
          <p:cNvPr id="157" name="CustomShape 1"/>
          <p:cNvSpPr/>
          <p:nvPr/>
        </p:nvSpPr>
        <p:spPr>
          <a:xfrm>
            <a:off x="6454080" y="3590640"/>
            <a:ext cx="5363640" cy="201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6500" lnSpcReduction="10000"/>
          </a:bodyPr>
          <a:lstStyle/>
          <a:p>
            <a:pPr marL="91440" indent="-90720">
              <a:lnSpc>
                <a:spcPct val="85000"/>
              </a:lnSpc>
              <a:spcBef>
                <a:spcPts val="1301"/>
              </a:spcBef>
              <a:buClr>
                <a:srgbClr val="000000"/>
              </a:buClr>
              <a:buFont typeface="Arial"/>
              <a:buChar char=" "/>
            </a:pPr>
            <a:r>
              <a:rPr lang="en-US" sz="4000" b="1" strike="noStrike" spc="-1" dirty="0">
                <a:solidFill>
                  <a:srgbClr val="000000"/>
                </a:solidFill>
                <a:latin typeface="Bahnschrift Condensed"/>
              </a:rPr>
              <a:t>AsiaGate Synergy </a:t>
            </a:r>
            <a:r>
              <a:rPr lang="en-US" sz="4000" b="1" strike="noStrike" spc="-1" dirty="0" err="1">
                <a:solidFill>
                  <a:srgbClr val="000000"/>
                </a:solidFill>
                <a:latin typeface="Bahnschrift Condensed"/>
              </a:rPr>
              <a:t>Sdn</a:t>
            </a:r>
            <a:r>
              <a:rPr lang="en-US" sz="4000" b="1" strike="noStrike" spc="-1" dirty="0">
                <a:solidFill>
                  <a:srgbClr val="000000"/>
                </a:solidFill>
                <a:latin typeface="Bahnschrift Condensed"/>
              </a:rPr>
              <a:t> </a:t>
            </a:r>
            <a:r>
              <a:rPr lang="en-US" sz="4000" b="1" strike="noStrike" spc="-1" dirty="0" err="1">
                <a:solidFill>
                  <a:srgbClr val="000000"/>
                </a:solidFill>
                <a:latin typeface="Bahnschrift Condensed"/>
              </a:rPr>
              <a:t>Bhd</a:t>
            </a:r>
            <a:endParaRPr lang="en-US" sz="4000" b="0" strike="noStrike" spc="-1" dirty="0">
              <a:latin typeface="Arial"/>
            </a:endParaRPr>
          </a:p>
          <a:p>
            <a:pPr>
              <a:lnSpc>
                <a:spcPct val="85000"/>
              </a:lnSpc>
              <a:spcBef>
                <a:spcPts val="1301"/>
              </a:spcBef>
            </a:pPr>
            <a:endParaRPr lang="en-US" sz="4000" b="0" strike="noStrike" spc="-1" dirty="0">
              <a:latin typeface="Arial"/>
            </a:endParaRPr>
          </a:p>
          <a:p>
            <a:pPr marL="91440" indent="-90720">
              <a:lnSpc>
                <a:spcPct val="85000"/>
              </a:lnSpc>
              <a:spcBef>
                <a:spcPts val="1301"/>
              </a:spcBef>
              <a:buClr>
                <a:srgbClr val="000000"/>
              </a:buClr>
              <a:buFont typeface="Arial"/>
              <a:buChar char=" "/>
            </a:pPr>
            <a:r>
              <a:rPr lang="en-US" sz="2800" b="1" strike="noStrike" spc="-1" dirty="0">
                <a:solidFill>
                  <a:srgbClr val="000000"/>
                </a:solidFill>
                <a:latin typeface="Bahnschrift Condensed"/>
              </a:rPr>
              <a:t>Company Profile</a:t>
            </a:r>
            <a:endParaRPr lang="en-US" sz="2800" b="0" strike="noStrike" spc="-1" dirty="0">
              <a:latin typeface="Arial"/>
            </a:endParaRPr>
          </a:p>
          <a:p>
            <a:pPr marL="91440" indent="-90720">
              <a:lnSpc>
                <a:spcPct val="85000"/>
              </a:lnSpc>
              <a:spcBef>
                <a:spcPts val="1301"/>
              </a:spcBef>
              <a:buClr>
                <a:srgbClr val="000000"/>
              </a:buClr>
              <a:buFont typeface="Arial"/>
              <a:buChar char=" "/>
            </a:pPr>
            <a:r>
              <a:rPr lang="en-US" sz="2900" b="1" spc="-1" dirty="0">
                <a:solidFill>
                  <a:srgbClr val="000000"/>
                </a:solidFill>
                <a:latin typeface="Bahnschrift Condensed"/>
              </a:rPr>
              <a:t>FEBRUARY,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ORGANIZATION CHART – FORTIFIED TECH</a:t>
            </a:r>
            <a:endParaRPr lang="en-US" sz="2800" b="0" strike="noStrike" spc="-1">
              <a:latin typeface="Arial"/>
            </a:endParaRPr>
          </a:p>
        </p:txBody>
      </p:sp>
      <p:sp>
        <p:nvSpPr>
          <p:cNvPr id="263" name="CustomShape 2"/>
          <p:cNvSpPr/>
          <p:nvPr/>
        </p:nvSpPr>
        <p:spPr>
          <a:xfrm>
            <a:off x="5370480" y="1990440"/>
            <a:ext cx="2168280" cy="36864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Light"/>
                <a:ea typeface="DejaVu Sans"/>
              </a:rPr>
              <a:t>CEO</a:t>
            </a:r>
            <a:endParaRPr lang="en-US" sz="1800" b="0" strike="noStrike" spc="-1">
              <a:latin typeface="Arial"/>
            </a:endParaRPr>
          </a:p>
        </p:txBody>
      </p:sp>
      <p:sp>
        <p:nvSpPr>
          <p:cNvPr id="264" name="CustomShape 3"/>
          <p:cNvSpPr/>
          <p:nvPr/>
        </p:nvSpPr>
        <p:spPr>
          <a:xfrm>
            <a:off x="5370480" y="1168920"/>
            <a:ext cx="2168280" cy="47808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Light"/>
                <a:ea typeface="DejaVu Sans"/>
              </a:rPr>
              <a:t>Board of Directors</a:t>
            </a:r>
            <a:endParaRPr lang="en-US" sz="1800" b="0" strike="noStrike" spc="-1">
              <a:latin typeface="Arial"/>
            </a:endParaRPr>
          </a:p>
        </p:txBody>
      </p:sp>
      <p:sp>
        <p:nvSpPr>
          <p:cNvPr id="265" name="CustomShape 4"/>
          <p:cNvSpPr/>
          <p:nvPr/>
        </p:nvSpPr>
        <p:spPr>
          <a:xfrm>
            <a:off x="101520" y="2760840"/>
            <a:ext cx="2685240" cy="76428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Light"/>
                <a:ea typeface="DejaVu Sans"/>
              </a:rPr>
              <a:t>FINTECH </a:t>
            </a:r>
            <a:endParaRPr lang="en-US" sz="1800" b="0" strike="noStrike" spc="-1">
              <a:latin typeface="Arial"/>
            </a:endParaRPr>
          </a:p>
          <a:p>
            <a:pPr algn="ctr">
              <a:lnSpc>
                <a:spcPct val="100000"/>
              </a:lnSpc>
            </a:pPr>
            <a:r>
              <a:rPr lang="en-US" sz="1800" b="0" strike="noStrike" spc="-1">
                <a:solidFill>
                  <a:srgbClr val="FFFFFF"/>
                </a:solidFill>
                <a:latin typeface="Calibri Light"/>
                <a:ea typeface="DejaVu Sans"/>
              </a:rPr>
              <a:t>SOFTWARE</a:t>
            </a:r>
            <a:endParaRPr lang="en-US" sz="1800" b="0" strike="noStrike" spc="-1">
              <a:latin typeface="Arial"/>
            </a:endParaRPr>
          </a:p>
        </p:txBody>
      </p:sp>
      <p:sp>
        <p:nvSpPr>
          <p:cNvPr id="266" name="CustomShape 5"/>
          <p:cNvSpPr/>
          <p:nvPr/>
        </p:nvSpPr>
        <p:spPr>
          <a:xfrm>
            <a:off x="6455160" y="1647360"/>
            <a:ext cx="360" cy="34200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67" name="CustomShape 6"/>
          <p:cNvSpPr/>
          <p:nvPr/>
        </p:nvSpPr>
        <p:spPr>
          <a:xfrm rot="5400000">
            <a:off x="3749760" y="54000"/>
            <a:ext cx="400680" cy="5010120"/>
          </a:xfrm>
          <a:prstGeom prst="bentConnector3">
            <a:avLst>
              <a:gd name="adj1" fmla="val 50000"/>
            </a:avLst>
          </a:pr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68" name="CustomShape 7"/>
          <p:cNvSpPr/>
          <p:nvPr/>
        </p:nvSpPr>
        <p:spPr>
          <a:xfrm rot="5400000">
            <a:off x="5240160" y="1555560"/>
            <a:ext cx="411120" cy="2018520"/>
          </a:xfrm>
          <a:prstGeom prst="bentConnector3">
            <a:avLst>
              <a:gd name="adj1" fmla="val 50000"/>
            </a:avLst>
          </a:pr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69" name="CustomShape 8"/>
          <p:cNvSpPr/>
          <p:nvPr/>
        </p:nvSpPr>
        <p:spPr>
          <a:xfrm rot="16200000" flipH="1">
            <a:off x="8404560" y="410040"/>
            <a:ext cx="379440" cy="4278240"/>
          </a:xfrm>
          <a:prstGeom prst="bentConnector3">
            <a:avLst>
              <a:gd name="adj1" fmla="val 50000"/>
            </a:avLst>
          </a:pr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70" name="CustomShape 9"/>
          <p:cNvSpPr/>
          <p:nvPr/>
        </p:nvSpPr>
        <p:spPr>
          <a:xfrm rot="16200000" flipH="1">
            <a:off x="6813360" y="2001240"/>
            <a:ext cx="400680" cy="1116720"/>
          </a:xfrm>
          <a:prstGeom prst="bentConnector3">
            <a:avLst>
              <a:gd name="adj1" fmla="val 50000"/>
            </a:avLst>
          </a:pr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71" name="CustomShape 10"/>
          <p:cNvSpPr/>
          <p:nvPr/>
        </p:nvSpPr>
        <p:spPr>
          <a:xfrm>
            <a:off x="309960" y="4206600"/>
            <a:ext cx="226476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000000"/>
                </a:solidFill>
                <a:latin typeface="Calibri Light"/>
                <a:ea typeface="DejaVu Sans"/>
              </a:rPr>
              <a:t>SaaS</a:t>
            </a:r>
            <a:endParaRPr lang="en-US" sz="1800" b="0" strike="noStrike" spc="-1">
              <a:latin typeface="Arial"/>
            </a:endParaRPr>
          </a:p>
        </p:txBody>
      </p:sp>
      <p:sp>
        <p:nvSpPr>
          <p:cNvPr id="272" name="CustomShape 11"/>
          <p:cNvSpPr/>
          <p:nvPr/>
        </p:nvSpPr>
        <p:spPr>
          <a:xfrm>
            <a:off x="5930280" y="3546000"/>
            <a:ext cx="360" cy="8280"/>
          </a:xfrm>
          <a:custGeom>
            <a:avLst/>
            <a:gdLst/>
            <a:ahLst/>
            <a:cxnLst/>
            <a:rect l="l" t="t" r="r" b="b"/>
            <a:pathLst>
              <a:path w="21600" h="21600">
                <a:moveTo>
                  <a:pt x="0" y="0"/>
                </a:moveTo>
                <a:lnTo>
                  <a:pt x="21600" y="21600"/>
                </a:lnTo>
              </a:path>
            </a:pathLst>
          </a:custGeom>
          <a:noFill/>
          <a:ln>
            <a:solidFill>
              <a:srgbClr val="519C35"/>
            </a:solidFill>
            <a:round/>
            <a:tailEnd type="triangle" w="med" len="med"/>
          </a:ln>
        </p:spPr>
        <p:style>
          <a:lnRef idx="1">
            <a:schemeClr val="accent1"/>
          </a:lnRef>
          <a:fillRef idx="0">
            <a:schemeClr val="accent1"/>
          </a:fillRef>
          <a:effectRef idx="0">
            <a:schemeClr val="accent1"/>
          </a:effectRef>
          <a:fontRef idx="minor"/>
        </p:style>
      </p:sp>
      <p:sp>
        <p:nvSpPr>
          <p:cNvPr id="273" name="CustomShape 12"/>
          <p:cNvSpPr/>
          <p:nvPr/>
        </p:nvSpPr>
        <p:spPr>
          <a:xfrm>
            <a:off x="4598640" y="595080"/>
            <a:ext cx="3692160" cy="394920"/>
          </a:xfrm>
          <a:prstGeom prst="rect">
            <a:avLst/>
          </a:prstGeom>
          <a:solidFill>
            <a:schemeClr val="accent3"/>
          </a:solidFill>
          <a:ln>
            <a:round/>
          </a:ln>
          <a:effectLst>
            <a:outerShdw blurRad="40000" dist="20160" dir="5400000" rotWithShape="0">
              <a:srgbClr val="000000">
                <a:alpha val="38000"/>
              </a:srgbClr>
            </a:outerShdw>
          </a:effectLst>
          <a:scene3d>
            <a:camera prst="orthographicFront"/>
            <a:lightRig rig="threePt" dir="t"/>
          </a:scene3d>
        </p:spPr>
        <p:style>
          <a:lnRef idx="3">
            <a:schemeClr val="lt1"/>
          </a:lnRef>
          <a:fillRef idx="1">
            <a:schemeClr val="accent6"/>
          </a:fillRef>
          <a:effectRef idx="1">
            <a:schemeClr val="accent6"/>
          </a:effectRef>
          <a:fontRef idx="minor"/>
        </p:style>
        <p:txBody>
          <a:bodyPr lIns="90000" tIns="45000" rIns="90000" bIns="45000">
            <a:spAutoFit/>
          </a:bodyPr>
          <a:lstStyle/>
          <a:p>
            <a:pPr algn="ctr">
              <a:lnSpc>
                <a:spcPct val="100000"/>
              </a:lnSpc>
            </a:pPr>
            <a:r>
              <a:rPr lang="en-US" sz="2000" b="0" strike="noStrike" spc="-1">
                <a:solidFill>
                  <a:srgbClr val="000000"/>
                </a:solidFill>
                <a:latin typeface="Calibri Light"/>
                <a:ea typeface="DejaVu Sans"/>
              </a:rPr>
              <a:t>FORTIFIED TECH SDN BHD</a:t>
            </a:r>
            <a:endParaRPr lang="en-US" sz="2000" b="0" strike="noStrike" spc="-1">
              <a:latin typeface="Arial"/>
            </a:endParaRPr>
          </a:p>
        </p:txBody>
      </p:sp>
      <p:sp>
        <p:nvSpPr>
          <p:cNvPr id="274" name="CustomShape 13"/>
          <p:cNvSpPr/>
          <p:nvPr/>
        </p:nvSpPr>
        <p:spPr>
          <a:xfrm>
            <a:off x="309960" y="4708440"/>
            <a:ext cx="2264760" cy="63108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Software Development</a:t>
            </a:r>
            <a:endParaRPr lang="en-US" sz="1600" b="0" strike="noStrike" spc="-1">
              <a:latin typeface="Arial"/>
            </a:endParaRPr>
          </a:p>
        </p:txBody>
      </p:sp>
      <p:sp>
        <p:nvSpPr>
          <p:cNvPr id="275" name="CustomShape 14"/>
          <p:cNvSpPr/>
          <p:nvPr/>
        </p:nvSpPr>
        <p:spPr>
          <a:xfrm>
            <a:off x="309960" y="5559480"/>
            <a:ext cx="2264760" cy="63108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Operations &amp; Maintenance</a:t>
            </a:r>
            <a:endParaRPr lang="en-US" sz="1600" b="0" strike="noStrike" spc="-1">
              <a:latin typeface="Arial"/>
            </a:endParaRPr>
          </a:p>
        </p:txBody>
      </p:sp>
      <p:sp>
        <p:nvSpPr>
          <p:cNvPr id="276" name="CustomShape 15"/>
          <p:cNvSpPr/>
          <p:nvPr/>
        </p:nvSpPr>
        <p:spPr>
          <a:xfrm>
            <a:off x="3383280" y="4206600"/>
            <a:ext cx="2264760" cy="56880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Customer </a:t>
            </a:r>
            <a:endParaRPr lang="en-US" sz="1600" b="0" strike="noStrike" spc="-1">
              <a:latin typeface="Arial"/>
            </a:endParaRPr>
          </a:p>
          <a:p>
            <a:pPr algn="ctr">
              <a:lnSpc>
                <a:spcPct val="100000"/>
              </a:lnSpc>
            </a:pPr>
            <a:r>
              <a:rPr lang="en-US" sz="1600" b="0" strike="noStrike" spc="-1">
                <a:solidFill>
                  <a:srgbClr val="000000"/>
                </a:solidFill>
                <a:latin typeface="Calibri Light"/>
                <a:ea typeface="DejaVu Sans"/>
              </a:rPr>
              <a:t>Integration</a:t>
            </a:r>
            <a:endParaRPr lang="en-US" sz="1600" b="0" strike="noStrike" spc="-1">
              <a:latin typeface="Arial"/>
            </a:endParaRPr>
          </a:p>
        </p:txBody>
      </p:sp>
      <p:sp>
        <p:nvSpPr>
          <p:cNvPr id="277" name="CustomShape 16"/>
          <p:cNvSpPr/>
          <p:nvPr/>
        </p:nvSpPr>
        <p:spPr>
          <a:xfrm>
            <a:off x="3402360" y="4964400"/>
            <a:ext cx="2264760" cy="56880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Security </a:t>
            </a:r>
            <a:endParaRPr lang="en-US" sz="1600" b="0" strike="noStrike" spc="-1">
              <a:latin typeface="Arial"/>
            </a:endParaRPr>
          </a:p>
          <a:p>
            <a:pPr algn="ctr">
              <a:lnSpc>
                <a:spcPct val="100000"/>
              </a:lnSpc>
            </a:pPr>
            <a:r>
              <a:rPr lang="en-US" sz="1600" b="0" strike="noStrike" spc="-1">
                <a:solidFill>
                  <a:srgbClr val="000000"/>
                </a:solidFill>
                <a:latin typeface="Calibri Light"/>
                <a:ea typeface="DejaVu Sans"/>
              </a:rPr>
              <a:t>Solutioning</a:t>
            </a:r>
            <a:endParaRPr lang="en-US" sz="1600" b="0" strike="noStrike" spc="-1">
              <a:latin typeface="Arial"/>
            </a:endParaRPr>
          </a:p>
        </p:txBody>
      </p:sp>
      <p:sp>
        <p:nvSpPr>
          <p:cNvPr id="278" name="CustomShape 17"/>
          <p:cNvSpPr/>
          <p:nvPr/>
        </p:nvSpPr>
        <p:spPr>
          <a:xfrm>
            <a:off x="3409920" y="5721840"/>
            <a:ext cx="2264760" cy="56880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Surveillance &amp; Monitoring</a:t>
            </a:r>
            <a:endParaRPr lang="en-US" sz="1600" b="0" strike="noStrike" spc="-1">
              <a:latin typeface="Arial"/>
            </a:endParaRPr>
          </a:p>
        </p:txBody>
      </p:sp>
      <p:sp>
        <p:nvSpPr>
          <p:cNvPr id="279" name="CustomShape 18"/>
          <p:cNvSpPr/>
          <p:nvPr/>
        </p:nvSpPr>
        <p:spPr>
          <a:xfrm>
            <a:off x="9477360" y="4144680"/>
            <a:ext cx="226476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Consulting</a:t>
            </a:r>
            <a:endParaRPr lang="en-US" sz="1600" b="0" strike="noStrike" spc="-1">
              <a:latin typeface="Arial"/>
            </a:endParaRPr>
          </a:p>
        </p:txBody>
      </p:sp>
      <p:sp>
        <p:nvSpPr>
          <p:cNvPr id="280" name="CustomShape 19"/>
          <p:cNvSpPr/>
          <p:nvPr/>
        </p:nvSpPr>
        <p:spPr>
          <a:xfrm>
            <a:off x="9477360" y="4627800"/>
            <a:ext cx="2264760" cy="49788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Project Management</a:t>
            </a:r>
            <a:endParaRPr lang="en-US" sz="1600" b="0" strike="noStrike" spc="-1">
              <a:latin typeface="Arial"/>
            </a:endParaRPr>
          </a:p>
        </p:txBody>
      </p:sp>
      <p:sp>
        <p:nvSpPr>
          <p:cNvPr id="281" name="CustomShape 20"/>
          <p:cNvSpPr/>
          <p:nvPr/>
        </p:nvSpPr>
        <p:spPr>
          <a:xfrm>
            <a:off x="9478800" y="5340240"/>
            <a:ext cx="226476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Training</a:t>
            </a:r>
            <a:endParaRPr lang="en-US" sz="1600" b="0" strike="noStrike" spc="-1">
              <a:latin typeface="Arial"/>
            </a:endParaRPr>
          </a:p>
        </p:txBody>
      </p:sp>
      <p:sp>
        <p:nvSpPr>
          <p:cNvPr id="282" name="CustomShape 21"/>
          <p:cNvSpPr/>
          <p:nvPr/>
        </p:nvSpPr>
        <p:spPr>
          <a:xfrm>
            <a:off x="3093120" y="2771280"/>
            <a:ext cx="2685240" cy="76428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Light"/>
                <a:ea typeface="DejaVu Sans"/>
              </a:rPr>
              <a:t>CYBER </a:t>
            </a:r>
            <a:endParaRPr lang="en-US" sz="1800" b="0" strike="noStrike" spc="-1">
              <a:latin typeface="Arial"/>
            </a:endParaRPr>
          </a:p>
          <a:p>
            <a:pPr algn="ctr">
              <a:lnSpc>
                <a:spcPct val="100000"/>
              </a:lnSpc>
            </a:pPr>
            <a:r>
              <a:rPr lang="en-US" sz="1800" b="0" strike="noStrike" spc="-1">
                <a:solidFill>
                  <a:srgbClr val="FFFFFF"/>
                </a:solidFill>
                <a:latin typeface="Calibri Light"/>
                <a:ea typeface="DejaVu Sans"/>
              </a:rPr>
              <a:t>SECURITY</a:t>
            </a:r>
            <a:endParaRPr lang="en-US" sz="1800" b="0" strike="noStrike" spc="-1">
              <a:latin typeface="Arial"/>
            </a:endParaRPr>
          </a:p>
        </p:txBody>
      </p:sp>
      <p:sp>
        <p:nvSpPr>
          <p:cNvPr id="283" name="CustomShape 22"/>
          <p:cNvSpPr/>
          <p:nvPr/>
        </p:nvSpPr>
        <p:spPr>
          <a:xfrm>
            <a:off x="6229800" y="2760840"/>
            <a:ext cx="2685240" cy="78444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Light"/>
                <a:ea typeface="DejaVu Sans"/>
              </a:rPr>
              <a:t>IT &amp; TELECOM</a:t>
            </a:r>
            <a:endParaRPr lang="en-US" sz="1800" b="0" strike="noStrike" spc="-1">
              <a:latin typeface="Arial"/>
            </a:endParaRPr>
          </a:p>
        </p:txBody>
      </p:sp>
      <p:sp>
        <p:nvSpPr>
          <p:cNvPr id="284" name="CustomShape 23"/>
          <p:cNvSpPr/>
          <p:nvPr/>
        </p:nvSpPr>
        <p:spPr>
          <a:xfrm>
            <a:off x="9255960" y="2768400"/>
            <a:ext cx="2685240" cy="76428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Calibri Light"/>
                <a:ea typeface="DejaVu Sans"/>
              </a:rPr>
              <a:t>CONSULTING</a:t>
            </a:r>
            <a:r>
              <a:rPr lang="en-US" sz="1600" b="0" strike="noStrike" spc="-1">
                <a:solidFill>
                  <a:srgbClr val="FFFFFF"/>
                </a:solidFill>
                <a:latin typeface="Calibri Light"/>
                <a:ea typeface="DejaVu Sans"/>
              </a:rPr>
              <a:t> &amp; PROJECT MANAGEMENT</a:t>
            </a:r>
            <a:endParaRPr lang="en-US" sz="1600" b="0" strike="noStrike" spc="-1">
              <a:latin typeface="Arial"/>
            </a:endParaRPr>
          </a:p>
        </p:txBody>
      </p:sp>
      <p:sp>
        <p:nvSpPr>
          <p:cNvPr id="285" name="CustomShape 24"/>
          <p:cNvSpPr/>
          <p:nvPr/>
        </p:nvSpPr>
        <p:spPr>
          <a:xfrm>
            <a:off x="6445080" y="4218480"/>
            <a:ext cx="226476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Voice</a:t>
            </a:r>
            <a:endParaRPr lang="en-US" sz="1600" b="0" strike="noStrike" spc="-1">
              <a:latin typeface="Arial"/>
            </a:endParaRPr>
          </a:p>
        </p:txBody>
      </p:sp>
      <p:sp>
        <p:nvSpPr>
          <p:cNvPr id="286" name="CustomShape 25"/>
          <p:cNvSpPr/>
          <p:nvPr/>
        </p:nvSpPr>
        <p:spPr>
          <a:xfrm>
            <a:off x="6445080" y="4851720"/>
            <a:ext cx="226476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Data</a:t>
            </a:r>
            <a:endParaRPr lang="en-US" sz="1600" b="0" strike="noStrike" spc="-1">
              <a:latin typeface="Arial"/>
            </a:endParaRPr>
          </a:p>
        </p:txBody>
      </p:sp>
      <p:sp>
        <p:nvSpPr>
          <p:cNvPr id="287" name="CustomShape 26"/>
          <p:cNvSpPr/>
          <p:nvPr/>
        </p:nvSpPr>
        <p:spPr>
          <a:xfrm>
            <a:off x="6445080" y="5423040"/>
            <a:ext cx="226476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Calibri Light"/>
                <a:ea typeface="DejaVu Sans"/>
              </a:rPr>
              <a:t>Engineering</a:t>
            </a:r>
            <a:endParaRPr lang="en-US" sz="1600" b="0" strike="noStrike" spc="-1">
              <a:latin typeface="Arial"/>
            </a:endParaRPr>
          </a:p>
        </p:txBody>
      </p:sp>
      <p:sp>
        <p:nvSpPr>
          <p:cNvPr id="288" name="CustomShape 27"/>
          <p:cNvSpPr/>
          <p:nvPr/>
        </p:nvSpPr>
        <p:spPr>
          <a:xfrm flipH="1">
            <a:off x="1442160" y="3525480"/>
            <a:ext cx="720" cy="68040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289" name="CustomShape 28"/>
          <p:cNvSpPr/>
          <p:nvPr/>
        </p:nvSpPr>
        <p:spPr>
          <a:xfrm>
            <a:off x="4436280" y="3536280"/>
            <a:ext cx="4320" cy="66960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290" name="CustomShape 29"/>
          <p:cNvSpPr/>
          <p:nvPr/>
        </p:nvSpPr>
        <p:spPr>
          <a:xfrm>
            <a:off x="7572960" y="3546000"/>
            <a:ext cx="4320" cy="67176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291" name="CustomShape 30"/>
          <p:cNvSpPr/>
          <p:nvPr/>
        </p:nvSpPr>
        <p:spPr>
          <a:xfrm>
            <a:off x="10599120" y="3533400"/>
            <a:ext cx="10080" cy="61092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accent1"/>
          </a:lnRef>
          <a:fillRef idx="0">
            <a:schemeClr val="accent1"/>
          </a:fillRef>
          <a:effectRef idx="2">
            <a:schemeClr val="accent1"/>
          </a:effectRef>
          <a:fontRef idx="minor"/>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REMITTANCE - PLATFORM</a:t>
            </a:r>
            <a:endParaRPr lang="en-US" sz="2800" b="0" strike="noStrike" spc="-1">
              <a:latin typeface="Arial"/>
            </a:endParaRPr>
          </a:p>
        </p:txBody>
      </p:sp>
      <p:sp>
        <p:nvSpPr>
          <p:cNvPr id="317" name="CustomShape 2"/>
          <p:cNvSpPr/>
          <p:nvPr/>
        </p:nvSpPr>
        <p:spPr>
          <a:xfrm>
            <a:off x="268560" y="771840"/>
            <a:ext cx="8315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5A5A5A"/>
                </a:solidFill>
                <a:latin typeface="Trebuchet MS"/>
                <a:ea typeface="DejaVu Sans"/>
              </a:rPr>
              <a:t>Remittance platform from Malaysia to a receiving country:</a:t>
            </a:r>
            <a:endParaRPr lang="en-US" sz="1800" b="0" strike="noStrike" spc="-1">
              <a:latin typeface="Arial"/>
            </a:endParaRPr>
          </a:p>
        </p:txBody>
      </p:sp>
      <p:pic>
        <p:nvPicPr>
          <p:cNvPr id="318" name="Picture 3" descr="C:\Users\cwcq\Desktop\manager.png"/>
          <p:cNvPicPr/>
          <p:nvPr/>
        </p:nvPicPr>
        <p:blipFill>
          <a:blip r:embed="rId2"/>
          <a:stretch/>
        </p:blipFill>
        <p:spPr>
          <a:xfrm>
            <a:off x="666720" y="2918880"/>
            <a:ext cx="628920" cy="628920"/>
          </a:xfrm>
          <a:prstGeom prst="rect">
            <a:avLst/>
          </a:prstGeom>
          <a:ln>
            <a:noFill/>
          </a:ln>
        </p:spPr>
      </p:pic>
      <p:pic>
        <p:nvPicPr>
          <p:cNvPr id="319" name="Picture 23"/>
          <p:cNvPicPr/>
          <p:nvPr/>
        </p:nvPicPr>
        <p:blipFill>
          <a:blip r:embed="rId3"/>
          <a:stretch/>
        </p:blipFill>
        <p:spPr>
          <a:xfrm>
            <a:off x="9291600" y="1921320"/>
            <a:ext cx="551880" cy="551880"/>
          </a:xfrm>
          <a:prstGeom prst="rect">
            <a:avLst/>
          </a:prstGeom>
          <a:ln>
            <a:noFill/>
          </a:ln>
        </p:spPr>
      </p:pic>
      <p:sp>
        <p:nvSpPr>
          <p:cNvPr id="320" name="CustomShape 3"/>
          <p:cNvSpPr/>
          <p:nvPr/>
        </p:nvSpPr>
        <p:spPr>
          <a:xfrm>
            <a:off x="1362240" y="3312720"/>
            <a:ext cx="1191240" cy="360"/>
          </a:xfrm>
          <a:custGeom>
            <a:avLst/>
            <a:gdLst/>
            <a:ahLst/>
            <a:cxnLst/>
            <a:rect l="l" t="t" r="r" b="b"/>
            <a:pathLst>
              <a:path w="21600" h="21600">
                <a:moveTo>
                  <a:pt x="0" y="0"/>
                </a:moveTo>
                <a:lnTo>
                  <a:pt x="21600" y="21600"/>
                </a:lnTo>
              </a:path>
            </a:pathLst>
          </a:custGeom>
          <a:solidFill>
            <a:srgbClr val="808785"/>
          </a:solidFill>
          <a:ln w="38160">
            <a:solidFill>
              <a:srgbClr val="5A5F5E"/>
            </a:solidFill>
            <a:miter/>
            <a:tailEnd type="triangle" w="med" len="med"/>
          </a:ln>
        </p:spPr>
        <p:style>
          <a:lnRef idx="0">
            <a:scrgbClr r="0" g="0" b="0"/>
          </a:lnRef>
          <a:fillRef idx="0">
            <a:scrgbClr r="0" g="0" b="0"/>
          </a:fillRef>
          <a:effectRef idx="0">
            <a:scrgbClr r="0" g="0" b="0"/>
          </a:effectRef>
          <a:fontRef idx="minor"/>
        </p:style>
      </p:sp>
      <p:sp>
        <p:nvSpPr>
          <p:cNvPr id="321" name="CustomShape 4"/>
          <p:cNvSpPr/>
          <p:nvPr/>
        </p:nvSpPr>
        <p:spPr>
          <a:xfrm flipV="1">
            <a:off x="3655440" y="3295800"/>
            <a:ext cx="2165040" cy="1800"/>
          </a:xfrm>
          <a:custGeom>
            <a:avLst/>
            <a:gdLst/>
            <a:ahLst/>
            <a:cxnLst/>
            <a:rect l="l" t="t" r="r" b="b"/>
            <a:pathLst>
              <a:path w="21600" h="21600">
                <a:moveTo>
                  <a:pt x="0" y="0"/>
                </a:moveTo>
                <a:lnTo>
                  <a:pt x="21600" y="21600"/>
                </a:lnTo>
              </a:path>
            </a:pathLst>
          </a:custGeom>
          <a:solidFill>
            <a:srgbClr val="808785"/>
          </a:solidFill>
          <a:ln w="38160">
            <a:solidFill>
              <a:srgbClr val="5A5F5E"/>
            </a:solidFill>
            <a:miter/>
            <a:tailEnd type="triangle" w="med" len="med"/>
          </a:ln>
        </p:spPr>
        <p:style>
          <a:lnRef idx="0">
            <a:scrgbClr r="0" g="0" b="0"/>
          </a:lnRef>
          <a:fillRef idx="0">
            <a:scrgbClr r="0" g="0" b="0"/>
          </a:fillRef>
          <a:effectRef idx="0">
            <a:scrgbClr r="0" g="0" b="0"/>
          </a:effectRef>
          <a:fontRef idx="minor"/>
        </p:style>
      </p:sp>
      <p:sp>
        <p:nvSpPr>
          <p:cNvPr id="322" name="CustomShape 5"/>
          <p:cNvSpPr/>
          <p:nvPr/>
        </p:nvSpPr>
        <p:spPr>
          <a:xfrm>
            <a:off x="466920" y="3571920"/>
            <a:ext cx="104076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SENDER</a:t>
            </a:r>
            <a:endParaRPr lang="en-US" sz="1500" b="0" strike="noStrike" spc="-1">
              <a:latin typeface="Arial"/>
            </a:endParaRPr>
          </a:p>
        </p:txBody>
      </p:sp>
      <p:sp>
        <p:nvSpPr>
          <p:cNvPr id="323" name="CustomShape 6"/>
          <p:cNvSpPr/>
          <p:nvPr/>
        </p:nvSpPr>
        <p:spPr>
          <a:xfrm>
            <a:off x="1869120" y="3621600"/>
            <a:ext cx="2462040" cy="77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500" b="1" strike="noStrike" spc="-1">
                <a:solidFill>
                  <a:srgbClr val="000000"/>
                </a:solidFill>
                <a:latin typeface="Calibri Light"/>
                <a:ea typeface="DejaVu Sans"/>
              </a:rPr>
              <a:t>ASIA REMIT APPS </a:t>
            </a:r>
            <a:endParaRPr lang="en-US" sz="1500" b="0" strike="noStrike" spc="-1">
              <a:latin typeface="Arial"/>
            </a:endParaRPr>
          </a:p>
          <a:p>
            <a:pPr algn="ctr">
              <a:lnSpc>
                <a:spcPct val="100000"/>
              </a:lnSpc>
            </a:pPr>
            <a:r>
              <a:rPr lang="en-US" sz="1500" b="1" strike="noStrike" spc="-1">
                <a:solidFill>
                  <a:srgbClr val="000000"/>
                </a:solidFill>
                <a:latin typeface="Calibri Light"/>
                <a:ea typeface="DejaVu Sans"/>
              </a:rPr>
              <a:t>&amp; WEB BASED SYSTEM</a:t>
            </a:r>
            <a:endParaRPr lang="en-US" sz="1500" b="0" strike="noStrike" spc="-1">
              <a:latin typeface="Arial"/>
            </a:endParaRPr>
          </a:p>
        </p:txBody>
      </p:sp>
      <p:sp>
        <p:nvSpPr>
          <p:cNvPr id="324" name="CustomShape 7"/>
          <p:cNvSpPr/>
          <p:nvPr/>
        </p:nvSpPr>
        <p:spPr>
          <a:xfrm>
            <a:off x="5040000" y="3607560"/>
            <a:ext cx="2933640" cy="546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1" strike="noStrike" spc="-1">
                <a:solidFill>
                  <a:srgbClr val="000000"/>
                </a:solidFill>
                <a:latin typeface="Calibri Light"/>
                <a:ea typeface="DejaVu Sans"/>
              </a:rPr>
              <a:t>NETWORK AGGREGATOR/ </a:t>
            </a:r>
            <a:endParaRPr lang="en-US" sz="1500" b="0" strike="noStrike" spc="-1">
              <a:latin typeface="Arial"/>
            </a:endParaRPr>
          </a:p>
          <a:p>
            <a:pPr algn="ctr">
              <a:lnSpc>
                <a:spcPct val="100000"/>
              </a:lnSpc>
            </a:pPr>
            <a:r>
              <a:rPr lang="en-US" sz="1500" b="1" strike="noStrike" spc="-1">
                <a:solidFill>
                  <a:srgbClr val="000000"/>
                </a:solidFill>
                <a:latin typeface="Calibri Light"/>
                <a:ea typeface="DejaVu Sans"/>
              </a:rPr>
              <a:t>PARTNER MTO</a:t>
            </a:r>
            <a:endParaRPr lang="en-US" sz="1500" b="0" strike="noStrike" spc="-1">
              <a:latin typeface="Arial"/>
            </a:endParaRPr>
          </a:p>
        </p:txBody>
      </p:sp>
      <p:sp>
        <p:nvSpPr>
          <p:cNvPr id="325" name="CustomShape 8"/>
          <p:cNvSpPr/>
          <p:nvPr/>
        </p:nvSpPr>
        <p:spPr>
          <a:xfrm>
            <a:off x="9395280" y="2113920"/>
            <a:ext cx="331452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CREDIT INTO BANK ACCOUNT</a:t>
            </a:r>
            <a:endParaRPr lang="en-US" sz="1500" b="0" strike="noStrike" spc="-1">
              <a:latin typeface="Arial"/>
            </a:endParaRPr>
          </a:p>
        </p:txBody>
      </p:sp>
      <p:pic>
        <p:nvPicPr>
          <p:cNvPr id="326" name="Picture 41"/>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tretch/>
        </p:blipFill>
        <p:spPr>
          <a:xfrm>
            <a:off x="5981400" y="2856600"/>
            <a:ext cx="791640" cy="791640"/>
          </a:xfrm>
          <a:prstGeom prst="rect">
            <a:avLst/>
          </a:prstGeom>
          <a:ln>
            <a:noFill/>
          </a:ln>
        </p:spPr>
      </p:pic>
      <p:pic>
        <p:nvPicPr>
          <p:cNvPr id="327" name="Picture 42"/>
          <p:cNvPicPr/>
          <p:nvPr/>
        </p:nvPicPr>
        <p:blipFill>
          <a:blip r:embed="rId6">
            <a:biLevel thresh="50000"/>
          </a:blip>
          <a:stretch/>
        </p:blipFill>
        <p:spPr>
          <a:xfrm>
            <a:off x="2760120" y="2919960"/>
            <a:ext cx="693000" cy="693000"/>
          </a:xfrm>
          <a:prstGeom prst="rect">
            <a:avLst/>
          </a:prstGeom>
          <a:ln>
            <a:noFill/>
          </a:ln>
        </p:spPr>
      </p:pic>
      <p:pic>
        <p:nvPicPr>
          <p:cNvPr id="328" name="Picture 2"/>
          <p:cNvPicPr/>
          <p:nvPr/>
        </p:nvPicPr>
        <p:blipFill>
          <a:blip r:embed="rId7"/>
          <a:stretch/>
        </p:blipFill>
        <p:spPr>
          <a:xfrm>
            <a:off x="5579280" y="4194720"/>
            <a:ext cx="774360" cy="654840"/>
          </a:xfrm>
          <a:prstGeom prst="rect">
            <a:avLst/>
          </a:prstGeom>
          <a:ln>
            <a:noFill/>
          </a:ln>
        </p:spPr>
      </p:pic>
      <p:pic>
        <p:nvPicPr>
          <p:cNvPr id="329" name="Picture 4"/>
          <p:cNvPicPr/>
          <p:nvPr/>
        </p:nvPicPr>
        <p:blipFill>
          <a:blip r:embed="rId8"/>
          <a:stretch/>
        </p:blipFill>
        <p:spPr>
          <a:xfrm>
            <a:off x="6377400" y="4236480"/>
            <a:ext cx="791640" cy="571320"/>
          </a:xfrm>
          <a:prstGeom prst="rect">
            <a:avLst/>
          </a:prstGeom>
          <a:ln>
            <a:noFill/>
          </a:ln>
        </p:spPr>
      </p:pic>
      <p:pic>
        <p:nvPicPr>
          <p:cNvPr id="330" name="Picture 5"/>
          <p:cNvPicPr/>
          <p:nvPr/>
        </p:nvPicPr>
        <p:blipFill>
          <a:blip r:embed="rId9"/>
          <a:stretch/>
        </p:blipFill>
        <p:spPr>
          <a:xfrm>
            <a:off x="5981400" y="4940280"/>
            <a:ext cx="938880" cy="433440"/>
          </a:xfrm>
          <a:prstGeom prst="rect">
            <a:avLst/>
          </a:prstGeom>
          <a:ln>
            <a:noFill/>
          </a:ln>
        </p:spPr>
      </p:pic>
      <p:pic>
        <p:nvPicPr>
          <p:cNvPr id="331" name="Picture 6"/>
          <p:cNvPicPr/>
          <p:nvPr/>
        </p:nvPicPr>
        <p:blipFill>
          <a:blip r:embed="rId10"/>
          <a:stretch/>
        </p:blipFill>
        <p:spPr>
          <a:xfrm>
            <a:off x="2347560" y="1768320"/>
            <a:ext cx="1379880" cy="1087560"/>
          </a:xfrm>
          <a:prstGeom prst="rect">
            <a:avLst/>
          </a:prstGeom>
          <a:ln>
            <a:noFill/>
          </a:ln>
        </p:spPr>
      </p:pic>
      <p:pic>
        <p:nvPicPr>
          <p:cNvPr id="332" name="Picture 7"/>
          <p:cNvPicPr/>
          <p:nvPr/>
        </p:nvPicPr>
        <p:blipFill>
          <a:blip r:embed="rId11"/>
          <a:stretch/>
        </p:blipFill>
        <p:spPr>
          <a:xfrm>
            <a:off x="9349200" y="2907000"/>
            <a:ext cx="436680" cy="719280"/>
          </a:xfrm>
          <a:prstGeom prst="rect">
            <a:avLst/>
          </a:prstGeom>
          <a:ln>
            <a:noFill/>
          </a:ln>
        </p:spPr>
      </p:pic>
      <p:pic>
        <p:nvPicPr>
          <p:cNvPr id="333" name="Picture 46"/>
          <p:cNvPicPr/>
          <p:nvPr/>
        </p:nvPicPr>
        <p:blipFill>
          <a:blip r:embed="rId12"/>
          <a:stretch/>
        </p:blipFill>
        <p:spPr>
          <a:xfrm>
            <a:off x="9366840" y="3918600"/>
            <a:ext cx="529920" cy="551880"/>
          </a:xfrm>
          <a:prstGeom prst="rect">
            <a:avLst/>
          </a:prstGeom>
          <a:ln>
            <a:noFill/>
          </a:ln>
        </p:spPr>
      </p:pic>
      <p:sp>
        <p:nvSpPr>
          <p:cNvPr id="334" name="CustomShape 9"/>
          <p:cNvSpPr/>
          <p:nvPr/>
        </p:nvSpPr>
        <p:spPr>
          <a:xfrm flipV="1">
            <a:off x="6773760" y="2339280"/>
            <a:ext cx="2462040" cy="93960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sp>
        <p:nvSpPr>
          <p:cNvPr id="335" name="CustomShape 10"/>
          <p:cNvSpPr/>
          <p:nvPr/>
        </p:nvSpPr>
        <p:spPr>
          <a:xfrm>
            <a:off x="6773760" y="3279960"/>
            <a:ext cx="2462040" cy="1188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sp>
        <p:nvSpPr>
          <p:cNvPr id="336" name="CustomShape 11"/>
          <p:cNvSpPr/>
          <p:nvPr/>
        </p:nvSpPr>
        <p:spPr>
          <a:xfrm>
            <a:off x="6773760" y="3289680"/>
            <a:ext cx="2462040" cy="95472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sp>
        <p:nvSpPr>
          <p:cNvPr id="337" name="CustomShape 12"/>
          <p:cNvSpPr/>
          <p:nvPr/>
        </p:nvSpPr>
        <p:spPr>
          <a:xfrm>
            <a:off x="9420120" y="3066840"/>
            <a:ext cx="266076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CREDIT INTO  EWALLET</a:t>
            </a:r>
            <a:endParaRPr lang="en-US" sz="1500" b="0" strike="noStrike" spc="-1">
              <a:latin typeface="Arial"/>
            </a:endParaRPr>
          </a:p>
        </p:txBody>
      </p:sp>
      <p:sp>
        <p:nvSpPr>
          <p:cNvPr id="338" name="CustomShape 13"/>
          <p:cNvSpPr/>
          <p:nvPr/>
        </p:nvSpPr>
        <p:spPr>
          <a:xfrm>
            <a:off x="9717480" y="4014000"/>
            <a:ext cx="168984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CASH PICK-UP</a:t>
            </a:r>
            <a:endParaRPr lang="en-US" sz="15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COOPERATIVES - PLATFORM</a:t>
            </a:r>
            <a:endParaRPr lang="en-US" sz="2800" b="0" strike="noStrike" spc="-1">
              <a:latin typeface="Arial"/>
            </a:endParaRPr>
          </a:p>
        </p:txBody>
      </p:sp>
      <p:sp>
        <p:nvSpPr>
          <p:cNvPr id="361" name="CustomShape 2"/>
          <p:cNvSpPr/>
          <p:nvPr/>
        </p:nvSpPr>
        <p:spPr>
          <a:xfrm>
            <a:off x="287640" y="685080"/>
            <a:ext cx="8315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5A5A5A"/>
                </a:solidFill>
                <a:latin typeface="Trebuchet MS"/>
                <a:ea typeface="DejaVu Sans"/>
              </a:rPr>
              <a:t>Digital platform for cooperatives:</a:t>
            </a:r>
            <a:endParaRPr lang="en-US" sz="1800" b="0" strike="noStrike" spc="-1">
              <a:latin typeface="Arial"/>
            </a:endParaRPr>
          </a:p>
        </p:txBody>
      </p:sp>
      <p:pic>
        <p:nvPicPr>
          <p:cNvPr id="362" name="Picture 3" descr="C:\Users\cwcq\Desktop\manager.png"/>
          <p:cNvPicPr/>
          <p:nvPr/>
        </p:nvPicPr>
        <p:blipFill>
          <a:blip r:embed="rId2"/>
          <a:stretch/>
        </p:blipFill>
        <p:spPr>
          <a:xfrm>
            <a:off x="815040" y="2919960"/>
            <a:ext cx="628920" cy="628920"/>
          </a:xfrm>
          <a:prstGeom prst="rect">
            <a:avLst/>
          </a:prstGeom>
          <a:ln>
            <a:noFill/>
          </a:ln>
        </p:spPr>
      </p:pic>
      <p:sp>
        <p:nvSpPr>
          <p:cNvPr id="363" name="CustomShape 3"/>
          <p:cNvSpPr/>
          <p:nvPr/>
        </p:nvSpPr>
        <p:spPr>
          <a:xfrm>
            <a:off x="1545840" y="3329280"/>
            <a:ext cx="2222280" cy="360"/>
          </a:xfrm>
          <a:custGeom>
            <a:avLst/>
            <a:gdLst/>
            <a:ahLst/>
            <a:cxnLst/>
            <a:rect l="l" t="t" r="r" b="b"/>
            <a:pathLst>
              <a:path w="21600" h="21600">
                <a:moveTo>
                  <a:pt x="0" y="0"/>
                </a:moveTo>
                <a:lnTo>
                  <a:pt x="21600" y="21600"/>
                </a:lnTo>
              </a:path>
            </a:pathLst>
          </a:custGeom>
          <a:solidFill>
            <a:srgbClr val="808785"/>
          </a:solidFill>
          <a:ln w="38160">
            <a:solidFill>
              <a:srgbClr val="5A5F5E"/>
            </a:solidFill>
            <a:miter/>
            <a:tailEnd type="triangle" w="med" len="med"/>
          </a:ln>
        </p:spPr>
        <p:style>
          <a:lnRef idx="0">
            <a:scrgbClr r="0" g="0" b="0"/>
          </a:lnRef>
          <a:fillRef idx="0">
            <a:scrgbClr r="0" g="0" b="0"/>
          </a:fillRef>
          <a:effectRef idx="0">
            <a:scrgbClr r="0" g="0" b="0"/>
          </a:effectRef>
          <a:fontRef idx="minor"/>
        </p:style>
      </p:sp>
      <p:sp>
        <p:nvSpPr>
          <p:cNvPr id="364" name="CustomShape 4"/>
          <p:cNvSpPr/>
          <p:nvPr/>
        </p:nvSpPr>
        <p:spPr>
          <a:xfrm>
            <a:off x="4664880" y="3330720"/>
            <a:ext cx="1896480" cy="360"/>
          </a:xfrm>
          <a:custGeom>
            <a:avLst/>
            <a:gdLst/>
            <a:ahLst/>
            <a:cxnLst/>
            <a:rect l="l" t="t" r="r" b="b"/>
            <a:pathLst>
              <a:path w="21600" h="21600">
                <a:moveTo>
                  <a:pt x="0" y="0"/>
                </a:moveTo>
                <a:lnTo>
                  <a:pt x="21600" y="21600"/>
                </a:lnTo>
              </a:path>
            </a:pathLst>
          </a:custGeom>
          <a:solidFill>
            <a:srgbClr val="808785"/>
          </a:solidFill>
          <a:ln w="38160">
            <a:solidFill>
              <a:srgbClr val="5A5F5E"/>
            </a:solidFill>
            <a:miter/>
            <a:headEnd type="arrow" w="med" len="med"/>
            <a:tailEnd type="arrow" w="med" len="med"/>
          </a:ln>
        </p:spPr>
        <p:style>
          <a:lnRef idx="0">
            <a:scrgbClr r="0" g="0" b="0"/>
          </a:lnRef>
          <a:fillRef idx="0">
            <a:scrgbClr r="0" g="0" b="0"/>
          </a:fillRef>
          <a:effectRef idx="0">
            <a:scrgbClr r="0" g="0" b="0"/>
          </a:effectRef>
          <a:fontRef idx="minor"/>
        </p:style>
      </p:sp>
      <p:sp>
        <p:nvSpPr>
          <p:cNvPr id="365" name="CustomShape 5"/>
          <p:cNvSpPr/>
          <p:nvPr/>
        </p:nvSpPr>
        <p:spPr>
          <a:xfrm>
            <a:off x="507240" y="3737880"/>
            <a:ext cx="124488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MEMBERS</a:t>
            </a:r>
            <a:endParaRPr lang="en-US" sz="1500" b="0" strike="noStrike" spc="-1">
              <a:latin typeface="Arial"/>
            </a:endParaRPr>
          </a:p>
        </p:txBody>
      </p:sp>
      <p:sp>
        <p:nvSpPr>
          <p:cNvPr id="366" name="CustomShape 6"/>
          <p:cNvSpPr/>
          <p:nvPr/>
        </p:nvSpPr>
        <p:spPr>
          <a:xfrm>
            <a:off x="3044520" y="3832200"/>
            <a:ext cx="2462040" cy="77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500" b="1" strike="noStrike" spc="-1">
                <a:solidFill>
                  <a:srgbClr val="000000"/>
                </a:solidFill>
                <a:latin typeface="Calibri Light"/>
                <a:ea typeface="DejaVu Sans"/>
              </a:rPr>
              <a:t> B2B APPS </a:t>
            </a:r>
            <a:endParaRPr lang="en-US" sz="1500" b="0" strike="noStrike" spc="-1">
              <a:latin typeface="Arial"/>
            </a:endParaRPr>
          </a:p>
          <a:p>
            <a:pPr algn="ctr">
              <a:lnSpc>
                <a:spcPct val="100000"/>
              </a:lnSpc>
            </a:pPr>
            <a:r>
              <a:rPr lang="en-US" sz="1500" b="1" strike="noStrike" spc="-1">
                <a:solidFill>
                  <a:srgbClr val="000000"/>
                </a:solidFill>
                <a:latin typeface="Calibri Light"/>
                <a:ea typeface="DejaVu Sans"/>
              </a:rPr>
              <a:t>&amp; WEB BASED SYSTEM</a:t>
            </a:r>
            <a:endParaRPr lang="en-US" sz="1500" b="0" strike="noStrike" spc="-1">
              <a:latin typeface="Arial"/>
            </a:endParaRPr>
          </a:p>
        </p:txBody>
      </p:sp>
      <p:sp>
        <p:nvSpPr>
          <p:cNvPr id="367" name="CustomShape 7"/>
          <p:cNvSpPr/>
          <p:nvPr/>
        </p:nvSpPr>
        <p:spPr>
          <a:xfrm>
            <a:off x="6172920" y="3891960"/>
            <a:ext cx="180720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1" strike="noStrike" spc="-1">
                <a:solidFill>
                  <a:srgbClr val="000000"/>
                </a:solidFill>
                <a:latin typeface="Calibri Light"/>
                <a:ea typeface="DejaVu Sans"/>
              </a:rPr>
              <a:t>COOPERATIVES</a:t>
            </a:r>
            <a:endParaRPr lang="en-US" sz="1500" b="0" strike="noStrike" spc="-1">
              <a:latin typeface="Arial"/>
            </a:endParaRPr>
          </a:p>
        </p:txBody>
      </p:sp>
      <p:sp>
        <p:nvSpPr>
          <p:cNvPr id="368" name="CustomShape 8"/>
          <p:cNvSpPr/>
          <p:nvPr/>
        </p:nvSpPr>
        <p:spPr>
          <a:xfrm>
            <a:off x="10921320" y="2284200"/>
            <a:ext cx="1103760" cy="77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500" b="1" strike="noStrike" spc="-1">
                <a:solidFill>
                  <a:srgbClr val="000000"/>
                </a:solidFill>
                <a:latin typeface="Calibri Light"/>
                <a:ea typeface="DejaVu Sans"/>
              </a:rPr>
              <a:t>GRANT PROVIDERS</a:t>
            </a:r>
            <a:endParaRPr lang="en-US" sz="1500" b="0" strike="noStrike" spc="-1">
              <a:latin typeface="Arial"/>
            </a:endParaRPr>
          </a:p>
        </p:txBody>
      </p:sp>
      <p:pic>
        <p:nvPicPr>
          <p:cNvPr id="369" name="Picture 42"/>
          <p:cNvPicPr/>
          <p:nvPr/>
        </p:nvPicPr>
        <p:blipFill>
          <a:blip r:embed="rId3">
            <a:biLevel thresh="50000"/>
          </a:blip>
          <a:stretch/>
        </p:blipFill>
        <p:spPr>
          <a:xfrm>
            <a:off x="3893400" y="2998800"/>
            <a:ext cx="693000" cy="693000"/>
          </a:xfrm>
          <a:prstGeom prst="rect">
            <a:avLst/>
          </a:prstGeom>
          <a:ln>
            <a:noFill/>
          </a:ln>
        </p:spPr>
      </p:pic>
      <p:pic>
        <p:nvPicPr>
          <p:cNvPr id="370" name="Picture 31" descr="Logo, company name&#10;&#10;Description automatically generated"/>
          <p:cNvPicPr/>
          <p:nvPr/>
        </p:nvPicPr>
        <p:blipFill>
          <a:blip r:embed="rId4"/>
          <a:stretch/>
        </p:blipFill>
        <p:spPr>
          <a:xfrm>
            <a:off x="3749400" y="1574280"/>
            <a:ext cx="1013040" cy="1013040"/>
          </a:xfrm>
          <a:prstGeom prst="rect">
            <a:avLst/>
          </a:prstGeom>
          <a:ln>
            <a:noFill/>
          </a:ln>
          <a:effectLst>
            <a:outerShdw blurRad="190500" algn="tl" rotWithShape="0">
              <a:srgbClr val="000000">
                <a:alpha val="70000"/>
              </a:srgbClr>
            </a:outerShdw>
          </a:effectLst>
        </p:spPr>
      </p:pic>
      <p:pic>
        <p:nvPicPr>
          <p:cNvPr id="371" name="Picture 7"/>
          <p:cNvPicPr/>
          <p:nvPr/>
        </p:nvPicPr>
        <p:blipFill>
          <a:blip r:embed="rId5"/>
          <a:stretch/>
        </p:blipFill>
        <p:spPr>
          <a:xfrm>
            <a:off x="6561720" y="2838960"/>
            <a:ext cx="1028520" cy="982440"/>
          </a:xfrm>
          <a:prstGeom prst="rect">
            <a:avLst/>
          </a:prstGeom>
          <a:ln>
            <a:noFill/>
          </a:ln>
        </p:spPr>
      </p:pic>
      <p:sp>
        <p:nvSpPr>
          <p:cNvPr id="372" name="CustomShape 9"/>
          <p:cNvSpPr/>
          <p:nvPr/>
        </p:nvSpPr>
        <p:spPr>
          <a:xfrm flipV="1">
            <a:off x="7668360" y="2444400"/>
            <a:ext cx="2012400" cy="87768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pic>
        <p:nvPicPr>
          <p:cNvPr id="373" name="Picture 10"/>
          <p:cNvPicPr/>
          <p:nvPr/>
        </p:nvPicPr>
        <p:blipFill>
          <a:blip r:embed="rId6"/>
          <a:stretch/>
        </p:blipFill>
        <p:spPr>
          <a:xfrm>
            <a:off x="9777960" y="2014920"/>
            <a:ext cx="865080" cy="865080"/>
          </a:xfrm>
          <a:prstGeom prst="rect">
            <a:avLst/>
          </a:prstGeom>
          <a:ln>
            <a:noFill/>
          </a:ln>
        </p:spPr>
      </p:pic>
      <p:sp>
        <p:nvSpPr>
          <p:cNvPr id="374" name="CustomShape 10"/>
          <p:cNvSpPr/>
          <p:nvPr/>
        </p:nvSpPr>
        <p:spPr>
          <a:xfrm>
            <a:off x="7668360" y="3324240"/>
            <a:ext cx="2012400" cy="80928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pic>
        <p:nvPicPr>
          <p:cNvPr id="375" name="Picture 15"/>
          <p:cNvPicPr/>
          <p:nvPr/>
        </p:nvPicPr>
        <p:blipFill>
          <a:blip r:embed="rId7"/>
          <a:stretch/>
        </p:blipFill>
        <p:spPr>
          <a:xfrm>
            <a:off x="9854640" y="3699720"/>
            <a:ext cx="820080" cy="860760"/>
          </a:xfrm>
          <a:prstGeom prst="rect">
            <a:avLst/>
          </a:prstGeom>
          <a:ln>
            <a:noFill/>
          </a:ln>
        </p:spPr>
      </p:pic>
      <p:sp>
        <p:nvSpPr>
          <p:cNvPr id="376" name="CustomShape 11"/>
          <p:cNvSpPr/>
          <p:nvPr/>
        </p:nvSpPr>
        <p:spPr>
          <a:xfrm>
            <a:off x="10527120" y="3978000"/>
            <a:ext cx="172944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SUPPLY CHAIN</a:t>
            </a:r>
            <a:endParaRPr lang="en-US" sz="1500" b="0" strike="noStrike" spc="-1">
              <a:latin typeface="Arial"/>
            </a:endParaRPr>
          </a:p>
        </p:txBody>
      </p:sp>
      <p:sp>
        <p:nvSpPr>
          <p:cNvPr id="377" name="CustomShape 12"/>
          <p:cNvSpPr/>
          <p:nvPr/>
        </p:nvSpPr>
        <p:spPr>
          <a:xfrm>
            <a:off x="1929240" y="2375640"/>
            <a:ext cx="1722960" cy="8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Membership</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Application</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Supply chain</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Financing</a:t>
            </a:r>
            <a:endParaRPr lang="en-US" sz="1200" b="0" strike="noStrike" spc="-1">
              <a:latin typeface="Arial"/>
            </a:endParaRPr>
          </a:p>
        </p:txBody>
      </p:sp>
      <p:sp>
        <p:nvSpPr>
          <p:cNvPr id="378" name="CustomShape 13"/>
          <p:cNvSpPr/>
          <p:nvPr/>
        </p:nvSpPr>
        <p:spPr>
          <a:xfrm>
            <a:off x="5195160" y="2574360"/>
            <a:ext cx="172296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Process</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Record</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Connect</a:t>
            </a:r>
            <a:endParaRPr lang="en-US" sz="1200" b="0" strike="noStrike" spc="-1">
              <a:latin typeface="Arial"/>
            </a:endParaRPr>
          </a:p>
        </p:txBody>
      </p:sp>
      <p:sp>
        <p:nvSpPr>
          <p:cNvPr id="379" name="CustomShape 14"/>
          <p:cNvSpPr/>
          <p:nvPr/>
        </p:nvSpPr>
        <p:spPr>
          <a:xfrm>
            <a:off x="10643760" y="1512360"/>
            <a:ext cx="1722960" cy="100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Tekun</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MARA</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ZAKAT Selangor</a:t>
            </a:r>
            <a:endParaRPr lang="en-US" sz="1200" b="0" strike="noStrike" spc="-1">
              <a:latin typeface="Arial"/>
            </a:endParaRPr>
          </a:p>
          <a:p>
            <a:pPr>
              <a:lnSpc>
                <a:spcPct val="100000"/>
              </a:lnSpc>
            </a:pPr>
            <a:endParaRPr lang="en-US" sz="1200" b="0" strike="noStrike" spc="-1">
              <a:latin typeface="Arial"/>
            </a:endParaRPr>
          </a:p>
        </p:txBody>
      </p:sp>
      <p:sp>
        <p:nvSpPr>
          <p:cNvPr id="380" name="CustomShape 15"/>
          <p:cNvSpPr/>
          <p:nvPr/>
        </p:nvSpPr>
        <p:spPr>
          <a:xfrm>
            <a:off x="10675440" y="4478040"/>
            <a:ext cx="172296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Whole-sellers</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Food supplier</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Goods supplier</a:t>
            </a:r>
            <a:endParaRPr lang="en-US" sz="12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CASHLESS SCHOOL - PLATFORM</a:t>
            </a:r>
            <a:endParaRPr lang="en-US" sz="2800" b="0" strike="noStrike" spc="-1">
              <a:latin typeface="Arial"/>
            </a:endParaRPr>
          </a:p>
        </p:txBody>
      </p:sp>
      <p:sp>
        <p:nvSpPr>
          <p:cNvPr id="397" name="CustomShape 2"/>
          <p:cNvSpPr/>
          <p:nvPr/>
        </p:nvSpPr>
        <p:spPr>
          <a:xfrm>
            <a:off x="287640" y="685080"/>
            <a:ext cx="8315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5A5A5A"/>
                </a:solidFill>
                <a:latin typeface="Trebuchet MS"/>
                <a:ea typeface="DejaVu Sans"/>
              </a:rPr>
              <a:t>Digital platform for cashless school:</a:t>
            </a:r>
            <a:endParaRPr lang="en-US" sz="1800" b="0" strike="noStrike" spc="-1">
              <a:latin typeface="Arial"/>
            </a:endParaRPr>
          </a:p>
        </p:txBody>
      </p:sp>
      <p:sp>
        <p:nvSpPr>
          <p:cNvPr id="398" name="CustomShape 3"/>
          <p:cNvSpPr/>
          <p:nvPr/>
        </p:nvSpPr>
        <p:spPr>
          <a:xfrm>
            <a:off x="1545840" y="3312720"/>
            <a:ext cx="2222280" cy="360"/>
          </a:xfrm>
          <a:custGeom>
            <a:avLst/>
            <a:gdLst/>
            <a:ahLst/>
            <a:cxnLst/>
            <a:rect l="l" t="t" r="r" b="b"/>
            <a:pathLst>
              <a:path w="21600" h="21600">
                <a:moveTo>
                  <a:pt x="0" y="0"/>
                </a:moveTo>
                <a:lnTo>
                  <a:pt x="21600" y="21600"/>
                </a:lnTo>
              </a:path>
            </a:pathLst>
          </a:custGeom>
          <a:solidFill>
            <a:srgbClr val="808785"/>
          </a:solidFill>
          <a:ln w="38160">
            <a:solidFill>
              <a:srgbClr val="5A5F5E"/>
            </a:solidFill>
            <a:miter/>
            <a:tailEnd type="triangle" w="med" len="med"/>
          </a:ln>
        </p:spPr>
        <p:style>
          <a:lnRef idx="0">
            <a:scrgbClr r="0" g="0" b="0"/>
          </a:lnRef>
          <a:fillRef idx="0">
            <a:scrgbClr r="0" g="0" b="0"/>
          </a:fillRef>
          <a:effectRef idx="0">
            <a:scrgbClr r="0" g="0" b="0"/>
          </a:effectRef>
          <a:fontRef idx="minor"/>
        </p:style>
      </p:sp>
      <p:sp>
        <p:nvSpPr>
          <p:cNvPr id="399" name="CustomShape 4"/>
          <p:cNvSpPr/>
          <p:nvPr/>
        </p:nvSpPr>
        <p:spPr>
          <a:xfrm>
            <a:off x="4664880" y="3330720"/>
            <a:ext cx="1896480" cy="360"/>
          </a:xfrm>
          <a:custGeom>
            <a:avLst/>
            <a:gdLst/>
            <a:ahLst/>
            <a:cxnLst/>
            <a:rect l="l" t="t" r="r" b="b"/>
            <a:pathLst>
              <a:path w="21600" h="21600">
                <a:moveTo>
                  <a:pt x="0" y="0"/>
                </a:moveTo>
                <a:lnTo>
                  <a:pt x="21600" y="21600"/>
                </a:lnTo>
              </a:path>
            </a:pathLst>
          </a:custGeom>
          <a:solidFill>
            <a:srgbClr val="808785"/>
          </a:solidFill>
          <a:ln w="38160">
            <a:solidFill>
              <a:srgbClr val="5A5F5E"/>
            </a:solidFill>
            <a:miter/>
            <a:headEnd type="arrow" w="med" len="med"/>
            <a:tailEnd type="arrow" w="med" len="med"/>
          </a:ln>
        </p:spPr>
        <p:style>
          <a:lnRef idx="0">
            <a:scrgbClr r="0" g="0" b="0"/>
          </a:lnRef>
          <a:fillRef idx="0">
            <a:scrgbClr r="0" g="0" b="0"/>
          </a:fillRef>
          <a:effectRef idx="0">
            <a:scrgbClr r="0" g="0" b="0"/>
          </a:effectRef>
          <a:fontRef idx="minor"/>
        </p:style>
      </p:sp>
      <p:sp>
        <p:nvSpPr>
          <p:cNvPr id="400" name="CustomShape 5"/>
          <p:cNvSpPr/>
          <p:nvPr/>
        </p:nvSpPr>
        <p:spPr>
          <a:xfrm>
            <a:off x="503280" y="3737880"/>
            <a:ext cx="117936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STUDENT</a:t>
            </a:r>
            <a:endParaRPr lang="en-US" sz="1500" b="0" strike="noStrike" spc="-1">
              <a:latin typeface="Arial"/>
            </a:endParaRPr>
          </a:p>
        </p:txBody>
      </p:sp>
      <p:sp>
        <p:nvSpPr>
          <p:cNvPr id="401" name="CustomShape 6"/>
          <p:cNvSpPr/>
          <p:nvPr/>
        </p:nvSpPr>
        <p:spPr>
          <a:xfrm>
            <a:off x="2935800" y="3663360"/>
            <a:ext cx="2462040" cy="31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500" b="1" strike="noStrike" spc="-1">
                <a:solidFill>
                  <a:srgbClr val="000000"/>
                </a:solidFill>
                <a:latin typeface="Calibri Light"/>
                <a:ea typeface="DejaVu Sans"/>
              </a:rPr>
              <a:t> SMART CARD</a:t>
            </a:r>
            <a:endParaRPr lang="en-US" sz="1500" b="0" strike="noStrike" spc="-1">
              <a:latin typeface="Arial"/>
            </a:endParaRPr>
          </a:p>
        </p:txBody>
      </p:sp>
      <p:sp>
        <p:nvSpPr>
          <p:cNvPr id="402" name="CustomShape 7"/>
          <p:cNvSpPr/>
          <p:nvPr/>
        </p:nvSpPr>
        <p:spPr>
          <a:xfrm>
            <a:off x="3579120" y="5806800"/>
            <a:ext cx="117648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1" strike="noStrike" spc="-1">
                <a:solidFill>
                  <a:srgbClr val="000000"/>
                </a:solidFill>
                <a:latin typeface="Calibri Light"/>
                <a:ea typeface="DejaVu Sans"/>
              </a:rPr>
              <a:t>CANTEEN</a:t>
            </a:r>
            <a:endParaRPr lang="en-US" sz="1500" b="0" strike="noStrike" spc="-1">
              <a:latin typeface="Arial"/>
            </a:endParaRPr>
          </a:p>
        </p:txBody>
      </p:sp>
      <p:sp>
        <p:nvSpPr>
          <p:cNvPr id="403" name="CustomShape 8"/>
          <p:cNvSpPr/>
          <p:nvPr/>
        </p:nvSpPr>
        <p:spPr>
          <a:xfrm>
            <a:off x="10727640" y="2275920"/>
            <a:ext cx="116280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TEACHER</a:t>
            </a:r>
            <a:endParaRPr lang="en-US" sz="1500" b="0" strike="noStrike" spc="-1">
              <a:latin typeface="Arial"/>
            </a:endParaRPr>
          </a:p>
        </p:txBody>
      </p:sp>
      <p:pic>
        <p:nvPicPr>
          <p:cNvPr id="404" name="Picture 31" descr="Logo, company name&#10;&#10;Description automatically generated"/>
          <p:cNvPicPr/>
          <p:nvPr/>
        </p:nvPicPr>
        <p:blipFill>
          <a:blip r:embed="rId2"/>
          <a:stretch/>
        </p:blipFill>
        <p:spPr>
          <a:xfrm>
            <a:off x="5266800" y="1794600"/>
            <a:ext cx="1013040" cy="1013040"/>
          </a:xfrm>
          <a:prstGeom prst="rect">
            <a:avLst/>
          </a:prstGeom>
          <a:ln>
            <a:noFill/>
          </a:ln>
          <a:effectLst>
            <a:outerShdw blurRad="190500" algn="tl" rotWithShape="0">
              <a:srgbClr val="000000">
                <a:alpha val="70000"/>
              </a:srgbClr>
            </a:outerShdw>
          </a:effectLst>
        </p:spPr>
      </p:pic>
      <p:sp>
        <p:nvSpPr>
          <p:cNvPr id="405" name="CustomShape 9"/>
          <p:cNvSpPr/>
          <p:nvPr/>
        </p:nvSpPr>
        <p:spPr>
          <a:xfrm flipV="1">
            <a:off x="7668360" y="2436120"/>
            <a:ext cx="2012400" cy="87768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sp>
        <p:nvSpPr>
          <p:cNvPr id="406" name="CustomShape 10"/>
          <p:cNvSpPr/>
          <p:nvPr/>
        </p:nvSpPr>
        <p:spPr>
          <a:xfrm>
            <a:off x="7668360" y="3315960"/>
            <a:ext cx="2012400" cy="80928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sp>
        <p:nvSpPr>
          <p:cNvPr id="407" name="CustomShape 11"/>
          <p:cNvSpPr/>
          <p:nvPr/>
        </p:nvSpPr>
        <p:spPr>
          <a:xfrm>
            <a:off x="10743480" y="3805560"/>
            <a:ext cx="1317960" cy="546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500" b="1" strike="noStrike" spc="-1">
                <a:solidFill>
                  <a:srgbClr val="000000"/>
                </a:solidFill>
                <a:latin typeface="Calibri Light"/>
                <a:ea typeface="DejaVu Sans"/>
              </a:rPr>
              <a:t>PARENT/</a:t>
            </a:r>
            <a:endParaRPr lang="en-US" sz="1500" b="0" strike="noStrike" spc="-1">
              <a:latin typeface="Arial"/>
            </a:endParaRPr>
          </a:p>
          <a:p>
            <a:pPr>
              <a:lnSpc>
                <a:spcPct val="100000"/>
              </a:lnSpc>
            </a:pPr>
            <a:r>
              <a:rPr lang="en-US" sz="1500" b="1" strike="noStrike" spc="-1">
                <a:solidFill>
                  <a:srgbClr val="000000"/>
                </a:solidFill>
                <a:latin typeface="Calibri Light"/>
                <a:ea typeface="DejaVu Sans"/>
              </a:rPr>
              <a:t>GUARDIAN</a:t>
            </a:r>
            <a:endParaRPr lang="en-US" sz="1500" b="0" strike="noStrike" spc="-1">
              <a:latin typeface="Arial"/>
            </a:endParaRPr>
          </a:p>
        </p:txBody>
      </p:sp>
      <p:sp>
        <p:nvSpPr>
          <p:cNvPr id="408" name="CustomShape 12"/>
          <p:cNvSpPr/>
          <p:nvPr/>
        </p:nvSpPr>
        <p:spPr>
          <a:xfrm>
            <a:off x="8769600" y="2869200"/>
            <a:ext cx="1722960" cy="100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Attendance report</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Payment </a:t>
            </a:r>
            <a:endParaRPr lang="en-US" sz="1200" b="0" strike="noStrike" spc="-1">
              <a:latin typeface="Arial"/>
            </a:endParaRPr>
          </a:p>
          <a:p>
            <a:pPr marL="285840" indent="-285120">
              <a:lnSpc>
                <a:spcPct val="100000"/>
              </a:lnSpc>
              <a:buClr>
                <a:srgbClr val="549E39"/>
              </a:buClr>
              <a:buFont typeface="Wingdings" charset="2"/>
              <a:buChar char=""/>
            </a:pPr>
            <a:r>
              <a:rPr lang="en-US" sz="1200" b="1" strike="noStrike" spc="-1">
                <a:solidFill>
                  <a:srgbClr val="549E39"/>
                </a:solidFill>
                <a:latin typeface="Calibri Light"/>
                <a:ea typeface="DejaVu Sans"/>
              </a:rPr>
              <a:t>Communication</a:t>
            </a:r>
            <a:endParaRPr lang="en-US" sz="1200" b="0" strike="noStrike" spc="-1">
              <a:latin typeface="Arial"/>
            </a:endParaRPr>
          </a:p>
        </p:txBody>
      </p:sp>
      <p:pic>
        <p:nvPicPr>
          <p:cNvPr id="409" name="Picture 2"/>
          <p:cNvPicPr/>
          <p:nvPr/>
        </p:nvPicPr>
        <p:blipFill>
          <a:blip r:embed="rId3"/>
          <a:stretch/>
        </p:blipFill>
        <p:spPr>
          <a:xfrm>
            <a:off x="759960" y="2828520"/>
            <a:ext cx="695160" cy="784080"/>
          </a:xfrm>
          <a:prstGeom prst="rect">
            <a:avLst/>
          </a:prstGeom>
          <a:ln>
            <a:noFill/>
          </a:ln>
        </p:spPr>
      </p:pic>
      <p:pic>
        <p:nvPicPr>
          <p:cNvPr id="410" name="Picture 3"/>
          <p:cNvPicPr/>
          <p:nvPr/>
        </p:nvPicPr>
        <p:blipFill>
          <a:blip r:embed="rId4"/>
          <a:stretch/>
        </p:blipFill>
        <p:spPr>
          <a:xfrm>
            <a:off x="3807000" y="2960640"/>
            <a:ext cx="879480" cy="628920"/>
          </a:xfrm>
          <a:prstGeom prst="rect">
            <a:avLst/>
          </a:prstGeom>
          <a:ln>
            <a:noFill/>
          </a:ln>
        </p:spPr>
      </p:pic>
      <p:pic>
        <p:nvPicPr>
          <p:cNvPr id="411" name="Picture 4"/>
          <p:cNvPicPr/>
          <p:nvPr/>
        </p:nvPicPr>
        <p:blipFill>
          <a:blip r:embed="rId5"/>
          <a:stretch/>
        </p:blipFill>
        <p:spPr>
          <a:xfrm>
            <a:off x="6752880" y="2954160"/>
            <a:ext cx="688320" cy="688320"/>
          </a:xfrm>
          <a:prstGeom prst="rect">
            <a:avLst/>
          </a:prstGeom>
          <a:ln>
            <a:noFill/>
          </a:ln>
        </p:spPr>
      </p:pic>
      <p:sp>
        <p:nvSpPr>
          <p:cNvPr id="412" name="CustomShape 13"/>
          <p:cNvSpPr/>
          <p:nvPr/>
        </p:nvSpPr>
        <p:spPr>
          <a:xfrm>
            <a:off x="5812920" y="3742560"/>
            <a:ext cx="2462040" cy="77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500" b="1" strike="noStrike" spc="-1">
                <a:solidFill>
                  <a:srgbClr val="000000"/>
                </a:solidFill>
                <a:latin typeface="Calibri Light"/>
                <a:ea typeface="DejaVu Sans"/>
              </a:rPr>
              <a:t>APPS </a:t>
            </a:r>
            <a:endParaRPr lang="en-US" sz="1500" b="0" strike="noStrike" spc="-1">
              <a:latin typeface="Arial"/>
            </a:endParaRPr>
          </a:p>
          <a:p>
            <a:pPr algn="ctr">
              <a:lnSpc>
                <a:spcPct val="100000"/>
              </a:lnSpc>
            </a:pPr>
            <a:r>
              <a:rPr lang="en-US" sz="1500" b="1" strike="noStrike" spc="-1">
                <a:solidFill>
                  <a:srgbClr val="000000"/>
                </a:solidFill>
                <a:latin typeface="Calibri Light"/>
                <a:ea typeface="DejaVu Sans"/>
              </a:rPr>
              <a:t>&amp; WEB BASED SYSTEM</a:t>
            </a:r>
            <a:endParaRPr lang="en-US" sz="1500" b="0" strike="noStrike" spc="-1">
              <a:latin typeface="Arial"/>
            </a:endParaRPr>
          </a:p>
        </p:txBody>
      </p:sp>
      <p:pic>
        <p:nvPicPr>
          <p:cNvPr id="413" name="Picture 8"/>
          <p:cNvPicPr/>
          <p:nvPr/>
        </p:nvPicPr>
        <p:blipFill>
          <a:blip r:embed="rId6"/>
          <a:stretch/>
        </p:blipFill>
        <p:spPr>
          <a:xfrm>
            <a:off x="9681480" y="3496320"/>
            <a:ext cx="1206000" cy="1123920"/>
          </a:xfrm>
          <a:prstGeom prst="rect">
            <a:avLst/>
          </a:prstGeom>
          <a:ln>
            <a:noFill/>
          </a:ln>
        </p:spPr>
      </p:pic>
      <p:pic>
        <p:nvPicPr>
          <p:cNvPr id="414" name="Picture 11"/>
          <p:cNvPicPr/>
          <p:nvPr/>
        </p:nvPicPr>
        <p:blipFill>
          <a:blip r:embed="rId7"/>
          <a:stretch/>
        </p:blipFill>
        <p:spPr>
          <a:xfrm>
            <a:off x="9820080" y="2059200"/>
            <a:ext cx="1036800" cy="809640"/>
          </a:xfrm>
          <a:prstGeom prst="rect">
            <a:avLst/>
          </a:prstGeom>
          <a:ln>
            <a:noFill/>
          </a:ln>
        </p:spPr>
      </p:pic>
      <p:pic>
        <p:nvPicPr>
          <p:cNvPr id="415" name="Picture 17"/>
          <p:cNvPicPr/>
          <p:nvPr/>
        </p:nvPicPr>
        <p:blipFill>
          <a:blip r:embed="rId8"/>
          <a:stretch/>
        </p:blipFill>
        <p:spPr>
          <a:xfrm>
            <a:off x="3692160" y="5087520"/>
            <a:ext cx="949320" cy="688320"/>
          </a:xfrm>
          <a:prstGeom prst="rect">
            <a:avLst/>
          </a:prstGeom>
          <a:ln>
            <a:noFill/>
          </a:ln>
        </p:spPr>
      </p:pic>
      <p:sp>
        <p:nvSpPr>
          <p:cNvPr id="416" name="CustomShape 14"/>
          <p:cNvSpPr/>
          <p:nvPr/>
        </p:nvSpPr>
        <p:spPr>
          <a:xfrm>
            <a:off x="4167360" y="3986280"/>
            <a:ext cx="360" cy="1042200"/>
          </a:xfrm>
          <a:custGeom>
            <a:avLst/>
            <a:gdLst/>
            <a:ahLst/>
            <a:cxnLst/>
            <a:rect l="l" t="t" r="r" b="b"/>
            <a:pathLst>
              <a:path w="21600" h="21600">
                <a:moveTo>
                  <a:pt x="0" y="0"/>
                </a:moveTo>
                <a:lnTo>
                  <a:pt x="21600" y="21600"/>
                </a:lnTo>
              </a:path>
            </a:pathLst>
          </a:custGeom>
          <a:noFill/>
          <a:ln w="19080">
            <a:round/>
            <a:tailEnd type="triangle" w="med" len="med"/>
          </a:ln>
        </p:spPr>
        <p:style>
          <a:lnRef idx="1">
            <a:schemeClr val="dk1"/>
          </a:lnRef>
          <a:fillRef idx="0">
            <a:schemeClr val="dk1"/>
          </a:fillRef>
          <a:effectRef idx="0">
            <a:schemeClr val="dk1"/>
          </a:effectRef>
          <a:fontRef idx="minor"/>
        </p:style>
      </p:sp>
      <p:pic>
        <p:nvPicPr>
          <p:cNvPr id="417" name="Picture 38"/>
          <p:cNvPicPr/>
          <p:nvPr/>
        </p:nvPicPr>
        <p:blipFill>
          <a:blip r:embed="rId9"/>
          <a:stretch/>
        </p:blipFill>
        <p:spPr>
          <a:xfrm>
            <a:off x="5023440" y="5087520"/>
            <a:ext cx="749520" cy="688320"/>
          </a:xfrm>
          <a:prstGeom prst="rect">
            <a:avLst/>
          </a:prstGeom>
          <a:ln>
            <a:noFill/>
          </a:ln>
        </p:spPr>
      </p:pic>
      <p:sp>
        <p:nvSpPr>
          <p:cNvPr id="418" name="CustomShape 15"/>
          <p:cNvSpPr/>
          <p:nvPr/>
        </p:nvSpPr>
        <p:spPr>
          <a:xfrm rot="16200000" flipH="1">
            <a:off x="4232160" y="3920760"/>
            <a:ext cx="1100160" cy="1230840"/>
          </a:xfrm>
          <a:prstGeom prst="bentConnector3">
            <a:avLst>
              <a:gd name="adj1" fmla="val 47103"/>
            </a:avLst>
          </a:prstGeom>
          <a:noFill/>
          <a:ln w="19080">
            <a:round/>
            <a:tailEnd type="triangle" w="med" len="med"/>
          </a:ln>
        </p:spPr>
        <p:style>
          <a:lnRef idx="1">
            <a:schemeClr val="dk1"/>
          </a:lnRef>
          <a:fillRef idx="0">
            <a:schemeClr val="dk1"/>
          </a:fillRef>
          <a:effectRef idx="0">
            <a:schemeClr val="dk1"/>
          </a:effectRef>
          <a:fontRef idx="minor"/>
        </p:style>
      </p:sp>
      <p:sp>
        <p:nvSpPr>
          <p:cNvPr id="419" name="CustomShape 16"/>
          <p:cNvSpPr/>
          <p:nvPr/>
        </p:nvSpPr>
        <p:spPr>
          <a:xfrm>
            <a:off x="4590720" y="5806800"/>
            <a:ext cx="1510200" cy="546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1" strike="noStrike" spc="-1">
                <a:solidFill>
                  <a:srgbClr val="000000"/>
                </a:solidFill>
                <a:latin typeface="Calibri Light"/>
                <a:ea typeface="DejaVu Sans"/>
              </a:rPr>
              <a:t>BOOKS &amp; </a:t>
            </a:r>
            <a:endParaRPr lang="en-US" sz="1500" b="0" strike="noStrike" spc="-1">
              <a:latin typeface="Arial"/>
            </a:endParaRPr>
          </a:p>
          <a:p>
            <a:pPr algn="ctr">
              <a:lnSpc>
                <a:spcPct val="100000"/>
              </a:lnSpc>
            </a:pPr>
            <a:r>
              <a:rPr lang="en-US" sz="1500" b="1" strike="noStrike" spc="-1">
                <a:solidFill>
                  <a:srgbClr val="000000"/>
                </a:solidFill>
                <a:latin typeface="Calibri Light"/>
                <a:ea typeface="DejaVu Sans"/>
              </a:rPr>
              <a:t>STATIONARY</a:t>
            </a:r>
            <a:endParaRPr lang="en-US" sz="1500" b="0" strike="noStrike" spc="-1">
              <a:latin typeface="Arial"/>
            </a:endParaRPr>
          </a:p>
        </p:txBody>
      </p:sp>
      <p:pic>
        <p:nvPicPr>
          <p:cNvPr id="420" name="Picture 44"/>
          <p:cNvPicPr/>
          <p:nvPr/>
        </p:nvPicPr>
        <p:blipFill>
          <a:blip r:embed="rId10"/>
          <a:stretch/>
        </p:blipFill>
        <p:spPr>
          <a:xfrm>
            <a:off x="2487240" y="5124600"/>
            <a:ext cx="775800" cy="613440"/>
          </a:xfrm>
          <a:prstGeom prst="rect">
            <a:avLst/>
          </a:prstGeom>
          <a:ln>
            <a:noFill/>
          </a:ln>
        </p:spPr>
      </p:pic>
      <p:sp>
        <p:nvSpPr>
          <p:cNvPr id="421" name="CustomShape 17"/>
          <p:cNvSpPr/>
          <p:nvPr/>
        </p:nvSpPr>
        <p:spPr>
          <a:xfrm>
            <a:off x="1965600" y="5776200"/>
            <a:ext cx="1601640" cy="318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1" strike="noStrike" spc="-1">
                <a:solidFill>
                  <a:srgbClr val="000000"/>
                </a:solidFill>
                <a:latin typeface="Calibri Light"/>
                <a:ea typeface="DejaVu Sans"/>
              </a:rPr>
              <a:t>ATTENDANCE</a:t>
            </a:r>
            <a:endParaRPr lang="en-US" sz="1500" b="0" strike="noStrike" spc="-1">
              <a:latin typeface="Arial"/>
            </a:endParaRPr>
          </a:p>
        </p:txBody>
      </p:sp>
      <p:sp>
        <p:nvSpPr>
          <p:cNvPr id="422" name="CustomShape 18"/>
          <p:cNvSpPr/>
          <p:nvPr/>
        </p:nvSpPr>
        <p:spPr>
          <a:xfrm rot="5400000">
            <a:off x="2953080" y="3909600"/>
            <a:ext cx="1137600" cy="1290960"/>
          </a:xfrm>
          <a:prstGeom prst="bentConnector3">
            <a:avLst>
              <a:gd name="adj1" fmla="val 45330"/>
            </a:avLst>
          </a:prstGeom>
          <a:noFill/>
          <a:ln w="19080">
            <a:round/>
            <a:tailEnd type="triangle" w="med" len="med"/>
          </a:ln>
        </p:spPr>
        <p:style>
          <a:lnRef idx="1">
            <a:schemeClr val="dk1"/>
          </a:lnRef>
          <a:fillRef idx="0">
            <a:schemeClr val="dk1"/>
          </a:fillRef>
          <a:effectRef idx="0">
            <a:schemeClr val="dk1"/>
          </a:effectRef>
          <a:fontRef idx="minor"/>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10049040" y="3209760"/>
            <a:ext cx="45619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600" b="0" strike="noStrike" spc="-1">
                <a:solidFill>
                  <a:srgbClr val="FFFFFF"/>
                </a:solidFill>
                <a:latin typeface="Bahnschrift Condensed"/>
                <a:ea typeface="DejaVu Sans"/>
              </a:rPr>
              <a:t>THANK YOU</a:t>
            </a:r>
            <a:endParaRPr lang="en-US" sz="3600" b="0" strike="noStrike" spc="-1">
              <a:latin typeface="Arial"/>
            </a:endParaRPr>
          </a:p>
        </p:txBody>
      </p:sp>
      <p:pic>
        <p:nvPicPr>
          <p:cNvPr id="460" name="Picture 1"/>
          <p:cNvPicPr/>
          <p:nvPr/>
        </p:nvPicPr>
        <p:blipFill>
          <a:blip r:embed="rId2"/>
          <a:stretch/>
        </p:blipFill>
        <p:spPr>
          <a:xfrm>
            <a:off x="1137240" y="496800"/>
            <a:ext cx="3035520" cy="3035520"/>
          </a:xfrm>
          <a:prstGeom prst="rect">
            <a:avLst/>
          </a:prstGeom>
          <a:ln>
            <a:noFill/>
          </a:ln>
          <a:effectLst>
            <a:outerShdw blurRad="292100" dist="138988" dir="2700000" algn="tl" rotWithShape="0">
              <a:srgbClr val="333333">
                <a:alpha val="65000"/>
              </a:srgbClr>
            </a:outerShdw>
          </a:effectLst>
        </p:spPr>
      </p:pic>
      <p:sp>
        <p:nvSpPr>
          <p:cNvPr id="461" name="CustomShape 2"/>
          <p:cNvSpPr/>
          <p:nvPr/>
        </p:nvSpPr>
        <p:spPr>
          <a:xfrm>
            <a:off x="5150160" y="4242240"/>
            <a:ext cx="704124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a:solidFill>
                  <a:srgbClr val="FFFFFF"/>
                </a:solidFill>
                <a:latin typeface="Microsoft PhagsPa"/>
                <a:ea typeface="Malgun Gothic"/>
              </a:rPr>
              <a:t>“the things that's transforming is not the technology….. it’s the technology that is transforming us”</a:t>
            </a:r>
            <a:endParaRPr lang="en-US" sz="2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BACKGROUND</a:t>
            </a:r>
            <a:endParaRPr lang="en-US" sz="2800" b="0" strike="noStrike" spc="-1">
              <a:latin typeface="Arial"/>
            </a:endParaRPr>
          </a:p>
        </p:txBody>
      </p:sp>
      <p:sp>
        <p:nvSpPr>
          <p:cNvPr id="162" name="CustomShape 2"/>
          <p:cNvSpPr/>
          <p:nvPr/>
        </p:nvSpPr>
        <p:spPr>
          <a:xfrm>
            <a:off x="6800040" y="1389240"/>
            <a:ext cx="4751640" cy="1222920"/>
          </a:xfrm>
          <a:prstGeom prst="roundRect">
            <a:avLst>
              <a:gd name="adj" fmla="val 16667"/>
            </a:avLst>
          </a:prstGeom>
          <a:solidFill>
            <a:schemeClr val="accent3">
              <a:lumMod val="20000"/>
              <a:lumOff val="80000"/>
            </a:schemeClr>
          </a:solidFill>
          <a:ln>
            <a:solidFill>
              <a:srgbClr val="519C35"/>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AsiaGate established to align with perceived gaps in IR4.0 and new normal practices by taking into account the gaps within financial technology, IT Security and gateway technology facing the nation and the region. </a:t>
            </a:r>
            <a:endParaRPr lang="en-US" sz="1600" b="0" strike="noStrike" spc="-1">
              <a:latin typeface="Arial"/>
            </a:endParaRPr>
          </a:p>
        </p:txBody>
      </p:sp>
      <p:sp>
        <p:nvSpPr>
          <p:cNvPr id="163" name="CustomShape 3"/>
          <p:cNvSpPr/>
          <p:nvPr/>
        </p:nvSpPr>
        <p:spPr>
          <a:xfrm>
            <a:off x="6800040" y="2732760"/>
            <a:ext cx="4751640" cy="939240"/>
          </a:xfrm>
          <a:prstGeom prst="roundRect">
            <a:avLst>
              <a:gd name="adj" fmla="val 16667"/>
            </a:avLst>
          </a:prstGeom>
          <a:solidFill>
            <a:schemeClr val="accent3">
              <a:lumMod val="20000"/>
              <a:lumOff val="80000"/>
            </a:schemeClr>
          </a:solidFill>
          <a:ln>
            <a:solidFill>
              <a:srgbClr val="519C35"/>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r>
              <a:rPr lang="en-US" sz="1600" b="0" strike="noStrike" spc="-1">
                <a:solidFill>
                  <a:srgbClr val="000000"/>
                </a:solidFill>
                <a:latin typeface="Trebuchet MS"/>
                <a:ea typeface="DejaVu Sans"/>
              </a:rPr>
              <a:t>Our plan involves new startup developments and partnerships to create an ecosystem capable to tap the opportunities in the intended sectors.</a:t>
            </a: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p:txBody>
      </p:sp>
      <p:sp>
        <p:nvSpPr>
          <p:cNvPr id="164" name="CustomShape 4"/>
          <p:cNvSpPr/>
          <p:nvPr/>
        </p:nvSpPr>
        <p:spPr>
          <a:xfrm>
            <a:off x="6800040" y="3814560"/>
            <a:ext cx="4751640" cy="865800"/>
          </a:xfrm>
          <a:prstGeom prst="roundRect">
            <a:avLst>
              <a:gd name="adj" fmla="val 16667"/>
            </a:avLst>
          </a:prstGeom>
          <a:solidFill>
            <a:schemeClr val="accent3">
              <a:lumMod val="20000"/>
              <a:lumOff val="80000"/>
            </a:schemeClr>
          </a:solidFill>
          <a:ln>
            <a:solidFill>
              <a:srgbClr val="519C35"/>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r>
              <a:rPr lang="en-US" sz="1600" b="0" strike="noStrike" spc="-1">
                <a:solidFill>
                  <a:srgbClr val="000000"/>
                </a:solidFill>
                <a:latin typeface="Trebuchet MS"/>
                <a:ea typeface="DejaVu Sans"/>
              </a:rPr>
              <a:t>We target Fintech, Remittance and payment services which, over time to be able to have the capability of virtual banking.</a:t>
            </a: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endParaRPr lang="en-US" sz="1600" b="0" strike="noStrike" spc="-1">
              <a:latin typeface="Arial"/>
            </a:endParaRPr>
          </a:p>
        </p:txBody>
      </p:sp>
      <p:sp>
        <p:nvSpPr>
          <p:cNvPr id="165" name="CustomShape 5"/>
          <p:cNvSpPr/>
          <p:nvPr/>
        </p:nvSpPr>
        <p:spPr>
          <a:xfrm>
            <a:off x="6800040" y="4815000"/>
            <a:ext cx="4751640" cy="961920"/>
          </a:xfrm>
          <a:prstGeom prst="roundRect">
            <a:avLst>
              <a:gd name="adj" fmla="val 16667"/>
            </a:avLst>
          </a:prstGeom>
          <a:solidFill>
            <a:schemeClr val="accent3">
              <a:lumMod val="20000"/>
              <a:lumOff val="80000"/>
            </a:schemeClr>
          </a:solidFill>
          <a:ln>
            <a:solidFill>
              <a:srgbClr val="519C35"/>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noAutofit/>
          </a:bodyPr>
          <a:lstStyle/>
          <a:p>
            <a:pPr algn="ctr">
              <a:lnSpc>
                <a:spcPct val="100000"/>
              </a:lnSpc>
            </a:pPr>
            <a:r>
              <a:rPr lang="en-US" sz="1600" b="0" strike="noStrike" spc="-1">
                <a:solidFill>
                  <a:srgbClr val="000000"/>
                </a:solidFill>
                <a:latin typeface="Trebuchet MS"/>
                <a:ea typeface="DejaVu Sans"/>
              </a:rPr>
              <a:t>To be a “Malaysia First” security and infrastructure solutions to resolve currently known exposure and allow the country to take better control of it’s Network and IT security.</a:t>
            </a:r>
            <a:endParaRPr lang="en-US" sz="1600" b="0" strike="noStrike" spc="-1">
              <a:latin typeface="Arial"/>
            </a:endParaRPr>
          </a:p>
        </p:txBody>
      </p:sp>
      <p:sp>
        <p:nvSpPr>
          <p:cNvPr id="166" name="CustomShape 6"/>
          <p:cNvSpPr/>
          <p:nvPr/>
        </p:nvSpPr>
        <p:spPr>
          <a:xfrm>
            <a:off x="6939720" y="2449080"/>
            <a:ext cx="360" cy="373320"/>
          </a:xfrm>
          <a:custGeom>
            <a:avLst/>
            <a:gdLst/>
            <a:ahLst/>
            <a:cxnLst/>
            <a:rect l="l" t="t" r="r" b="b"/>
            <a:pathLst>
              <a:path w="21600" h="21600">
                <a:moveTo>
                  <a:pt x="0" y="0"/>
                </a:moveTo>
                <a:lnTo>
                  <a:pt x="21600" y="21600"/>
                </a:lnTo>
              </a:path>
            </a:pathLst>
          </a:custGeom>
          <a:noFill/>
          <a:ln w="38160">
            <a:solidFill>
              <a:srgbClr val="FFC000"/>
            </a:solidFill>
            <a:round/>
            <a:headEnd type="oval" w="med" len="med"/>
            <a:tailEnd type="oval" w="med" len="med"/>
          </a:ln>
          <a:effectLst>
            <a:outerShdw blurRad="40000" dist="2016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167" name="CustomShape 7"/>
          <p:cNvSpPr/>
          <p:nvPr/>
        </p:nvSpPr>
        <p:spPr>
          <a:xfrm>
            <a:off x="6957360" y="4583160"/>
            <a:ext cx="360" cy="329040"/>
          </a:xfrm>
          <a:custGeom>
            <a:avLst/>
            <a:gdLst/>
            <a:ahLst/>
            <a:cxnLst/>
            <a:rect l="l" t="t" r="r" b="b"/>
            <a:pathLst>
              <a:path w="21600" h="21600">
                <a:moveTo>
                  <a:pt x="0" y="0"/>
                </a:moveTo>
                <a:lnTo>
                  <a:pt x="21600" y="21600"/>
                </a:lnTo>
              </a:path>
            </a:pathLst>
          </a:custGeom>
          <a:noFill/>
          <a:ln w="38160">
            <a:solidFill>
              <a:srgbClr val="FFC000"/>
            </a:solidFill>
            <a:round/>
            <a:headEnd type="oval" w="med" len="med"/>
            <a:tailEnd type="oval" w="med" len="med"/>
          </a:ln>
          <a:effectLst>
            <a:outerShdw blurRad="40000" dist="2016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168" name="CustomShape 8"/>
          <p:cNvSpPr/>
          <p:nvPr/>
        </p:nvSpPr>
        <p:spPr>
          <a:xfrm>
            <a:off x="6939720" y="3528000"/>
            <a:ext cx="360" cy="346320"/>
          </a:xfrm>
          <a:custGeom>
            <a:avLst/>
            <a:gdLst/>
            <a:ahLst/>
            <a:cxnLst/>
            <a:rect l="l" t="t" r="r" b="b"/>
            <a:pathLst>
              <a:path w="21600" h="21600">
                <a:moveTo>
                  <a:pt x="0" y="0"/>
                </a:moveTo>
                <a:lnTo>
                  <a:pt x="21600" y="21600"/>
                </a:lnTo>
              </a:path>
            </a:pathLst>
          </a:custGeom>
          <a:noFill/>
          <a:ln w="38160">
            <a:solidFill>
              <a:srgbClr val="FFC000"/>
            </a:solidFill>
            <a:round/>
            <a:headEnd type="oval" w="med" len="med"/>
            <a:tailEnd type="oval" w="med" len="med"/>
          </a:ln>
          <a:effectLst>
            <a:outerShdw blurRad="40000" dist="2016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169" name="CustomShape 9"/>
          <p:cNvSpPr/>
          <p:nvPr/>
        </p:nvSpPr>
        <p:spPr>
          <a:xfrm>
            <a:off x="11727000" y="934920"/>
            <a:ext cx="253800" cy="150120"/>
          </a:xfrm>
          <a:prstGeom prst="chevron">
            <a:avLst>
              <a:gd name="adj" fmla="val 50000"/>
            </a:avLst>
          </a:prstGeom>
          <a:ln>
            <a:round/>
          </a:ln>
        </p:spPr>
        <p:style>
          <a:lnRef idx="2">
            <a:schemeClr val="dk1">
              <a:shade val="50000"/>
            </a:schemeClr>
          </a:lnRef>
          <a:fillRef idx="1">
            <a:schemeClr val="dk1"/>
          </a:fillRef>
          <a:effectRef idx="0">
            <a:schemeClr val="dk1"/>
          </a:effectRef>
          <a:fontRef idx="minor"/>
        </p:style>
      </p:sp>
      <p:pic>
        <p:nvPicPr>
          <p:cNvPr id="170" name="Picture 18"/>
          <p:cNvPicPr/>
          <p:nvPr/>
        </p:nvPicPr>
        <p:blipFill>
          <a:blip r:embed="rId2"/>
          <a:stretch/>
        </p:blipFill>
        <p:spPr>
          <a:xfrm>
            <a:off x="394200" y="1117080"/>
            <a:ext cx="1689120" cy="1689120"/>
          </a:xfrm>
          <a:prstGeom prst="rect">
            <a:avLst/>
          </a:prstGeom>
          <a:ln>
            <a:noFill/>
          </a:ln>
          <a:effectLst>
            <a:outerShdw blurRad="190500" algn="tl" rotWithShape="0">
              <a:srgbClr val="000000">
                <a:alpha val="70000"/>
              </a:srgbClr>
            </a:outerShdw>
          </a:effectLst>
        </p:spPr>
      </p:pic>
      <p:graphicFrame>
        <p:nvGraphicFramePr>
          <p:cNvPr id="2" name="Diagram1"/>
          <p:cNvGraphicFramePr/>
          <p:nvPr>
            <p:extLst>
              <p:ext uri="{D42A27DB-BD31-4B8C-83A1-F6EECF244321}">
                <p14:modId xmlns:p14="http://schemas.microsoft.com/office/powerpoint/2010/main" val="3231123488"/>
              </p:ext>
            </p:extLst>
          </p:nvPr>
        </p:nvGraphicFramePr>
        <p:xfrm>
          <a:off x="2015280" y="624240"/>
          <a:ext cx="3957840" cy="270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1" name="CustomShape 10"/>
          <p:cNvSpPr/>
          <p:nvPr/>
        </p:nvSpPr>
        <p:spPr>
          <a:xfrm>
            <a:off x="2038320" y="991800"/>
            <a:ext cx="696960" cy="33336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1" strike="noStrike" spc="-1">
                <a:solidFill>
                  <a:srgbClr val="000000"/>
                </a:solidFill>
                <a:latin typeface="Trebuchet MS"/>
                <a:ea typeface="DejaVu Sans"/>
              </a:rPr>
              <a:t>2020</a:t>
            </a:r>
            <a:endParaRPr lang="en-US" sz="1600" b="0" strike="noStrike" spc="-1">
              <a:latin typeface="Arial"/>
            </a:endParaRPr>
          </a:p>
        </p:txBody>
      </p:sp>
      <p:sp>
        <p:nvSpPr>
          <p:cNvPr id="172" name="CustomShape 11"/>
          <p:cNvSpPr/>
          <p:nvPr/>
        </p:nvSpPr>
        <p:spPr>
          <a:xfrm>
            <a:off x="2232000" y="1833120"/>
            <a:ext cx="69696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1" strike="noStrike" spc="-1">
                <a:solidFill>
                  <a:srgbClr val="000000"/>
                </a:solidFill>
                <a:latin typeface="Trebuchet MS"/>
                <a:ea typeface="DejaVu Sans"/>
              </a:rPr>
              <a:t>100</a:t>
            </a:r>
            <a:endParaRPr lang="en-US" sz="1600" b="0" strike="noStrike" spc="-1">
              <a:latin typeface="Arial"/>
            </a:endParaRPr>
          </a:p>
        </p:txBody>
      </p:sp>
      <p:sp>
        <p:nvSpPr>
          <p:cNvPr id="173" name="CustomShape 12"/>
          <p:cNvSpPr/>
          <p:nvPr/>
        </p:nvSpPr>
        <p:spPr>
          <a:xfrm>
            <a:off x="2048040" y="2593440"/>
            <a:ext cx="69696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1" strike="noStrike" spc="-1">
                <a:solidFill>
                  <a:srgbClr val="000000"/>
                </a:solidFill>
                <a:latin typeface="Trebuchet MS"/>
                <a:ea typeface="DejaVu Sans"/>
              </a:rPr>
              <a:t>8 M</a:t>
            </a:r>
            <a:endParaRPr lang="en-US" sz="1600" b="0" strike="noStrike" spc="-1">
              <a:latin typeface="Arial"/>
            </a:endParaRPr>
          </a:p>
        </p:txBody>
      </p:sp>
      <p:sp>
        <p:nvSpPr>
          <p:cNvPr id="174" name="CustomShape 13"/>
          <p:cNvSpPr/>
          <p:nvPr/>
        </p:nvSpPr>
        <p:spPr>
          <a:xfrm>
            <a:off x="6800040" y="840960"/>
            <a:ext cx="492624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0" strike="noStrike" spc="-1">
                <a:solidFill>
                  <a:srgbClr val="000000"/>
                </a:solidFill>
                <a:latin typeface="Trebuchet MS"/>
                <a:ea typeface="DejaVu Sans"/>
              </a:rPr>
              <a:t>Revolutionises Fintech for Next-Gen empowerment</a:t>
            </a:r>
            <a:endParaRPr lang="en-US" sz="1600" b="0" strike="noStrike" spc="-1">
              <a:latin typeface="Arial"/>
            </a:endParaRPr>
          </a:p>
        </p:txBody>
      </p:sp>
      <p:sp>
        <p:nvSpPr>
          <p:cNvPr id="175" name="CustomShape 14"/>
          <p:cNvSpPr/>
          <p:nvPr/>
        </p:nvSpPr>
        <p:spPr>
          <a:xfrm>
            <a:off x="407880" y="3913920"/>
            <a:ext cx="5565240" cy="639000"/>
          </a:xfrm>
          <a:prstGeom prst="roundRect">
            <a:avLst>
              <a:gd name="adj" fmla="val 16667"/>
            </a:avLst>
          </a:prstGeom>
          <a:solidFill>
            <a:schemeClr val="accent3">
              <a:lumMod val="20000"/>
              <a:lumOff val="80000"/>
            </a:schemeClr>
          </a:solidFill>
          <a:ln>
            <a:solidFill>
              <a:srgbClr val="519C35"/>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en-US" sz="1600" b="0" strike="noStrike" spc="-1">
                <a:solidFill>
                  <a:srgbClr val="000000"/>
                </a:solidFill>
                <a:latin typeface="Trebuchet MS"/>
                <a:ea typeface="DejaVu Sans"/>
              </a:rPr>
              <a:t>To have presence in Asian Region in payment solutions, remittances and cyber security</a:t>
            </a:r>
            <a:endParaRPr lang="en-US" sz="1600" b="0" strike="noStrike" spc="-1">
              <a:latin typeface="Arial"/>
            </a:endParaRPr>
          </a:p>
        </p:txBody>
      </p:sp>
      <p:sp>
        <p:nvSpPr>
          <p:cNvPr id="176" name="CustomShape 15"/>
          <p:cNvSpPr/>
          <p:nvPr/>
        </p:nvSpPr>
        <p:spPr>
          <a:xfrm>
            <a:off x="394200" y="4588200"/>
            <a:ext cx="5565240" cy="639000"/>
          </a:xfrm>
          <a:prstGeom prst="roundRect">
            <a:avLst>
              <a:gd name="adj" fmla="val 16667"/>
            </a:avLst>
          </a:prstGeom>
          <a:solidFill>
            <a:schemeClr val="accent3">
              <a:lumMod val="20000"/>
              <a:lumOff val="80000"/>
            </a:schemeClr>
          </a:solidFill>
          <a:ln>
            <a:solidFill>
              <a:srgbClr val="519C35"/>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en-US" sz="1600" b="0" strike="noStrike" spc="-1">
                <a:solidFill>
                  <a:srgbClr val="000000"/>
                </a:solidFill>
                <a:latin typeface="Trebuchet MS"/>
                <a:ea typeface="DejaVu Sans"/>
              </a:rPr>
              <a:t>To be the catalytic factor to grow national GDP, create jobs and strengthen national balance of payment</a:t>
            </a:r>
            <a:endParaRPr lang="en-US" sz="1600" b="0" strike="noStrike" spc="-1">
              <a:latin typeface="Arial"/>
            </a:endParaRPr>
          </a:p>
        </p:txBody>
      </p:sp>
      <p:sp>
        <p:nvSpPr>
          <p:cNvPr id="177" name="CustomShape 16"/>
          <p:cNvSpPr/>
          <p:nvPr/>
        </p:nvSpPr>
        <p:spPr>
          <a:xfrm>
            <a:off x="394200" y="3508920"/>
            <a:ext cx="5435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800" b="0" strike="noStrike" spc="-1">
                <a:solidFill>
                  <a:srgbClr val="000000"/>
                </a:solidFill>
                <a:latin typeface="Trebuchet MS"/>
                <a:ea typeface="DejaVu Sans"/>
              </a:rPr>
              <a:t>Our mission are</a:t>
            </a:r>
            <a:endParaRPr lang="en-US" sz="1800" b="0" strike="noStrike" spc="-1">
              <a:latin typeface="Arial"/>
            </a:endParaRPr>
          </a:p>
        </p:txBody>
      </p:sp>
      <p:sp>
        <p:nvSpPr>
          <p:cNvPr id="178" name="CustomShape 17"/>
          <p:cNvSpPr/>
          <p:nvPr/>
        </p:nvSpPr>
        <p:spPr>
          <a:xfrm>
            <a:off x="2297520" y="3618000"/>
            <a:ext cx="253800" cy="150120"/>
          </a:xfrm>
          <a:prstGeom prst="chevron">
            <a:avLst>
              <a:gd name="adj" fmla="val 50000"/>
            </a:avLst>
          </a:prstGeom>
          <a:ln>
            <a:round/>
          </a:ln>
        </p:spPr>
        <p:style>
          <a:lnRef idx="2">
            <a:schemeClr val="dk1">
              <a:shade val="50000"/>
            </a:schemeClr>
          </a:lnRef>
          <a:fillRef idx="1">
            <a:schemeClr val="dk1"/>
          </a:fillRef>
          <a:effectRef idx="0">
            <a:schemeClr val="dk1"/>
          </a:effectRef>
          <a:fontRef idx="minor"/>
        </p:style>
      </p:sp>
      <p:sp>
        <p:nvSpPr>
          <p:cNvPr id="179" name="CustomShape 18"/>
          <p:cNvSpPr/>
          <p:nvPr/>
        </p:nvSpPr>
        <p:spPr>
          <a:xfrm>
            <a:off x="407880" y="5633280"/>
            <a:ext cx="5551560" cy="639000"/>
          </a:xfrm>
          <a:prstGeom prst="roundRect">
            <a:avLst>
              <a:gd name="adj" fmla="val 16667"/>
            </a:avLst>
          </a:prstGeom>
          <a:solidFill>
            <a:schemeClr val="accent3">
              <a:lumMod val="20000"/>
              <a:lumOff val="80000"/>
            </a:schemeClr>
          </a:solidFill>
          <a:ln>
            <a:solidFill>
              <a:srgbClr val="519C35"/>
            </a:solidFill>
            <a:round/>
          </a:ln>
          <a:effectLst>
            <a:outerShdw blurRad="4000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en-US" sz="1600" b="0" strike="noStrike" spc="-1">
                <a:solidFill>
                  <a:srgbClr val="000000"/>
                </a:solidFill>
                <a:latin typeface="Trebuchet MS"/>
                <a:ea typeface="DejaVu Sans"/>
              </a:rPr>
              <a:t>To empower the Next-Gen with revolutionized solutions and products</a:t>
            </a:r>
            <a:endParaRPr lang="en-US" sz="1600" b="0" strike="noStrike" spc="-1">
              <a:latin typeface="Arial"/>
            </a:endParaRPr>
          </a:p>
        </p:txBody>
      </p:sp>
      <p:sp>
        <p:nvSpPr>
          <p:cNvPr id="180" name="CustomShape 19"/>
          <p:cNvSpPr/>
          <p:nvPr/>
        </p:nvSpPr>
        <p:spPr>
          <a:xfrm>
            <a:off x="439560" y="5243760"/>
            <a:ext cx="54352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800" b="0" strike="noStrike" spc="-1">
                <a:solidFill>
                  <a:srgbClr val="000000"/>
                </a:solidFill>
                <a:latin typeface="Trebuchet MS"/>
                <a:ea typeface="DejaVu Sans"/>
              </a:rPr>
              <a:t>And our vision is</a:t>
            </a:r>
            <a:endParaRPr lang="en-US" sz="1800" b="0" strike="noStrike" spc="-1">
              <a:latin typeface="Arial"/>
            </a:endParaRPr>
          </a:p>
        </p:txBody>
      </p:sp>
      <p:sp>
        <p:nvSpPr>
          <p:cNvPr id="181" name="CustomShape 20"/>
          <p:cNvSpPr/>
          <p:nvPr/>
        </p:nvSpPr>
        <p:spPr>
          <a:xfrm>
            <a:off x="2456640" y="5341320"/>
            <a:ext cx="253800" cy="150120"/>
          </a:xfrm>
          <a:prstGeom prst="chevron">
            <a:avLst>
              <a:gd name="adj" fmla="val 50000"/>
            </a:avLst>
          </a:prstGeom>
          <a:ln>
            <a:round/>
          </a:ln>
        </p:spPr>
        <p:style>
          <a:lnRef idx="2">
            <a:schemeClr val="dk1">
              <a:shade val="50000"/>
            </a:schemeClr>
          </a:lnRef>
          <a:fillRef idx="1">
            <a:schemeClr val="dk1"/>
          </a:fillRef>
          <a:effectRef idx="0">
            <a:schemeClr val="dk1"/>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SOLUTIONS ECOSYSTEM</a:t>
            </a:r>
            <a:endParaRPr lang="en-US" sz="2800" b="0" strike="noStrike" spc="-1">
              <a:latin typeface="Arial"/>
            </a:endParaRPr>
          </a:p>
        </p:txBody>
      </p:sp>
      <p:pic>
        <p:nvPicPr>
          <p:cNvPr id="183" name="Content Placeholder 4"/>
          <p:cNvPicPr/>
          <p:nvPr/>
        </p:nvPicPr>
        <p:blipFill>
          <a:blip r:embed="rId2"/>
          <a:stretch/>
        </p:blipFill>
        <p:spPr>
          <a:xfrm>
            <a:off x="2758320" y="1278720"/>
            <a:ext cx="6320520" cy="5479560"/>
          </a:xfrm>
          <a:prstGeom prst="rect">
            <a:avLst/>
          </a:prstGeom>
          <a:ln>
            <a:noFill/>
          </a:ln>
        </p:spPr>
      </p:pic>
      <p:sp>
        <p:nvSpPr>
          <p:cNvPr id="184" name="CustomShape 2"/>
          <p:cNvSpPr/>
          <p:nvPr/>
        </p:nvSpPr>
        <p:spPr>
          <a:xfrm>
            <a:off x="105120" y="632520"/>
            <a:ext cx="1198080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800" b="0" strike="noStrike" spc="-1">
                <a:solidFill>
                  <a:srgbClr val="000000"/>
                </a:solidFill>
                <a:latin typeface="Trebuchet MS"/>
                <a:ea typeface="DejaVu Sans"/>
              </a:rPr>
              <a:t>AsiaGate platforms developed around principled accounting and security systems that supplemented with business intelligence system that promptly respond to events and rationalize decision-making process:</a:t>
            </a:r>
            <a:endParaRPr lang="en-US" sz="1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SOLUTIONS ECOSYSTEM…continue</a:t>
            </a:r>
            <a:endParaRPr lang="en-US" sz="2800" b="0" strike="noStrike" spc="-1">
              <a:latin typeface="Arial"/>
            </a:endParaRPr>
          </a:p>
        </p:txBody>
      </p:sp>
      <p:graphicFrame>
        <p:nvGraphicFramePr>
          <p:cNvPr id="2" name="Diagram2"/>
          <p:cNvGraphicFramePr/>
          <p:nvPr>
            <p:extLst>
              <p:ext uri="{D42A27DB-BD31-4B8C-83A1-F6EECF244321}">
                <p14:modId xmlns:p14="http://schemas.microsoft.com/office/powerpoint/2010/main" val="1193673184"/>
              </p:ext>
            </p:extLst>
          </p:nvPr>
        </p:nvGraphicFramePr>
        <p:xfrm>
          <a:off x="198000" y="655920"/>
          <a:ext cx="11486520" cy="4946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7381080" y="3429000"/>
            <a:ext cx="456192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600" b="0" strike="noStrike" spc="-1">
                <a:solidFill>
                  <a:srgbClr val="FFFFFF"/>
                </a:solidFill>
                <a:latin typeface="Bahnschrift Condensed"/>
                <a:ea typeface="DejaVu Sans"/>
              </a:rPr>
              <a:t>CORPORATE STRUCTURE</a:t>
            </a:r>
            <a:endParaRPr lang="en-US" sz="36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0" y="0"/>
            <a:ext cx="5476320" cy="685728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85000"/>
              </a:lnSpc>
            </a:pPr>
            <a:r>
              <a:rPr lang="en-US" sz="3600" b="0" strike="noStrike" spc="-120" dirty="0">
                <a:solidFill>
                  <a:srgbClr val="FFFFFF"/>
                </a:solidFill>
                <a:latin typeface="Bahnschrift"/>
              </a:rPr>
              <a:t>THE FOUNDERS</a:t>
            </a:r>
            <a:br>
              <a:rPr dirty="0"/>
            </a:br>
            <a:br>
              <a:rPr dirty="0"/>
            </a:br>
            <a:br>
              <a:rPr dirty="0"/>
            </a:br>
            <a:br>
              <a:rPr dirty="0"/>
            </a:br>
            <a:br>
              <a:rPr dirty="0"/>
            </a:br>
            <a:br>
              <a:rPr dirty="0"/>
            </a:br>
            <a:br>
              <a:rPr dirty="0"/>
            </a:br>
            <a:br>
              <a:rPr dirty="0"/>
            </a:br>
            <a:br>
              <a:rPr dirty="0"/>
            </a:br>
            <a:br>
              <a:rPr dirty="0"/>
            </a:br>
            <a:br>
              <a:rPr dirty="0"/>
            </a:br>
            <a:br>
              <a:rPr dirty="0"/>
            </a:br>
            <a:br>
              <a:rPr dirty="0"/>
            </a:br>
            <a:endParaRPr lang="en-US" sz="3600" b="0" strike="noStrike" spc="-1" dirty="0">
              <a:latin typeface="Arial"/>
            </a:endParaRPr>
          </a:p>
        </p:txBody>
      </p:sp>
      <p:sp>
        <p:nvSpPr>
          <p:cNvPr id="203" name="CustomShape 2"/>
          <p:cNvSpPr/>
          <p:nvPr/>
        </p:nvSpPr>
        <p:spPr>
          <a:xfrm>
            <a:off x="453960" y="4343400"/>
            <a:ext cx="4164480" cy="2560680"/>
          </a:xfrm>
          <a:prstGeom prst="rect">
            <a:avLst/>
          </a:prstGeom>
          <a:noFill/>
          <a:ln>
            <a:noFill/>
          </a:ln>
        </p:spPr>
        <p:style>
          <a:lnRef idx="0">
            <a:scrgbClr r="0" g="0" b="0"/>
          </a:lnRef>
          <a:fillRef idx="0">
            <a:scrgbClr r="0" g="0" b="0"/>
          </a:fillRef>
          <a:effectRef idx="0">
            <a:scrgbClr r="0" g="0" b="0"/>
          </a:effectRef>
          <a:fontRef idx="minor"/>
        </p:style>
        <p:txBody>
          <a:bodyPr lIns="109800" tIns="109800" rIns="109800" bIns="91440" anchor="ctr">
            <a:noAutofit/>
          </a:bodyPr>
          <a:lstStyle/>
          <a:p>
            <a:pPr algn="just">
              <a:lnSpc>
                <a:spcPct val="100000"/>
              </a:lnSpc>
              <a:tabLst>
                <a:tab pos="0" algn="l"/>
              </a:tabLst>
            </a:pPr>
            <a:r>
              <a:rPr lang="en-US" sz="1400" b="1" strike="noStrike" spc="-1">
                <a:solidFill>
                  <a:srgbClr val="262626"/>
                </a:solidFill>
                <a:latin typeface="Bahnschrift Light"/>
                <a:ea typeface="Arial"/>
              </a:rPr>
              <a:t>Mr. Abdul Latib </a:t>
            </a:r>
            <a:r>
              <a:rPr lang="en-US" sz="1400" b="0" strike="noStrike" spc="-1">
                <a:solidFill>
                  <a:srgbClr val="262626"/>
                </a:solidFill>
                <a:latin typeface="Bahnschrift Light"/>
                <a:ea typeface="Arial"/>
              </a:rPr>
              <a:t>was the Chief Executive Officer of TFP Solutions Berhad from Nov 2018 – Dec 2019, based in Kuala Lumpur. TFP is a company traditionally involved in ERP, SI and aggregation services. To leverage on its rounded capabilities, it begins to enter into telecommunications, financial technology, fintech mobile, e-sport and digital contents aggregation, and smart solutions for enterprises and varsities.</a:t>
            </a:r>
            <a:endParaRPr lang="en-US" sz="1400" b="0" strike="noStrike" spc="-1">
              <a:latin typeface="Arial"/>
            </a:endParaRPr>
          </a:p>
        </p:txBody>
      </p:sp>
      <p:sp>
        <p:nvSpPr>
          <p:cNvPr id="204" name="CustomShape 3"/>
          <p:cNvSpPr/>
          <p:nvPr/>
        </p:nvSpPr>
        <p:spPr>
          <a:xfrm>
            <a:off x="453960" y="289260"/>
            <a:ext cx="4164480" cy="1266120"/>
          </a:xfrm>
          <a:prstGeom prst="rect">
            <a:avLst/>
          </a:prstGeom>
          <a:noFill/>
          <a:ln>
            <a:noFill/>
          </a:ln>
        </p:spPr>
        <p:style>
          <a:lnRef idx="0">
            <a:scrgbClr r="0" g="0" b="0"/>
          </a:lnRef>
          <a:fillRef idx="0">
            <a:scrgbClr r="0" g="0" b="0"/>
          </a:fillRef>
          <a:effectRef idx="0">
            <a:scrgbClr r="0" g="0" b="0"/>
          </a:effectRef>
          <a:fontRef idx="minor"/>
        </p:style>
        <p:txBody>
          <a:bodyPr lIns="109800" tIns="109800" rIns="109800" bIns="91440" anchor="ctr">
            <a:noAutofit/>
          </a:bodyPr>
          <a:lstStyle/>
          <a:p>
            <a:pPr algn="ctr">
              <a:lnSpc>
                <a:spcPct val="100000"/>
              </a:lnSpc>
              <a:tabLst>
                <a:tab pos="0" algn="l"/>
              </a:tabLst>
            </a:pPr>
            <a:r>
              <a:rPr lang="en-US" sz="3600" b="1" strike="noStrike" spc="-1" dirty="0">
                <a:solidFill>
                  <a:srgbClr val="3F3F3F"/>
                </a:solidFill>
                <a:latin typeface="Bahnschrift Light"/>
                <a:ea typeface="Arial"/>
              </a:rPr>
              <a:t>ABDUL LATIB</a:t>
            </a:r>
            <a:endParaRPr lang="en-US" sz="3600" b="0" strike="noStrike" spc="-1" dirty="0">
              <a:latin typeface="Arial"/>
            </a:endParaRPr>
          </a:p>
          <a:p>
            <a:pPr algn="ctr">
              <a:lnSpc>
                <a:spcPct val="100000"/>
              </a:lnSpc>
              <a:tabLst>
                <a:tab pos="0" algn="l"/>
              </a:tabLst>
            </a:pPr>
            <a:r>
              <a:rPr lang="en-US" sz="2800" b="1" strike="noStrike" spc="-1" dirty="0">
                <a:solidFill>
                  <a:srgbClr val="3F3F3F"/>
                </a:solidFill>
                <a:latin typeface="Bahnschrift Light"/>
                <a:ea typeface="Arial"/>
              </a:rPr>
              <a:t>MANAGING DIRECTOR</a:t>
            </a:r>
            <a:endParaRPr lang="en-US" sz="2800" b="0" strike="noStrike" spc="-1" dirty="0">
              <a:latin typeface="Arial"/>
            </a:endParaRPr>
          </a:p>
        </p:txBody>
      </p:sp>
      <p:pic>
        <p:nvPicPr>
          <p:cNvPr id="205" name="Google Shape;1168;p6"/>
          <p:cNvPicPr/>
          <p:nvPr/>
        </p:nvPicPr>
        <p:blipFill>
          <a:blip r:embed="rId2"/>
          <a:stretch/>
        </p:blipFill>
        <p:spPr>
          <a:xfrm>
            <a:off x="1295280" y="2001960"/>
            <a:ext cx="2380075" cy="2560680"/>
          </a:xfrm>
          <a:prstGeom prst="rect">
            <a:avLst/>
          </a:prstGeom>
          <a:ln>
            <a:noFill/>
          </a:ln>
        </p:spPr>
      </p:pic>
      <p:sp>
        <p:nvSpPr>
          <p:cNvPr id="206" name="CustomShape 4"/>
          <p:cNvSpPr/>
          <p:nvPr/>
        </p:nvSpPr>
        <p:spPr>
          <a:xfrm>
            <a:off x="5758920" y="470880"/>
            <a:ext cx="6217560" cy="6216480"/>
          </a:xfrm>
          <a:prstGeom prst="rect">
            <a:avLst/>
          </a:prstGeom>
          <a:noFill/>
          <a:ln>
            <a:noFill/>
          </a:ln>
        </p:spPr>
        <p:style>
          <a:lnRef idx="0">
            <a:scrgbClr r="0" g="0" b="0"/>
          </a:lnRef>
          <a:fillRef idx="0">
            <a:scrgbClr r="0" g="0" b="0"/>
          </a:fillRef>
          <a:effectRef idx="0">
            <a:scrgbClr r="0" g="0" b="0"/>
          </a:effectRef>
          <a:fontRef idx="minor"/>
        </p:style>
        <p:txBody>
          <a:bodyPr lIns="109800" tIns="109800" rIns="109800" bIns="91440" anchor="ctr">
            <a:noAutofit/>
          </a:bodyPr>
          <a:lstStyle/>
          <a:p>
            <a:pPr algn="just">
              <a:lnSpc>
                <a:spcPct val="100000"/>
              </a:lnSpc>
              <a:tabLst>
                <a:tab pos="0" algn="l"/>
              </a:tabLst>
            </a:pPr>
            <a:r>
              <a:rPr lang="en-US" sz="1200" b="1" strike="noStrike" spc="-1">
                <a:solidFill>
                  <a:srgbClr val="262626"/>
                </a:solidFill>
                <a:latin typeface="Bahnschrift Light"/>
                <a:ea typeface="Arial"/>
              </a:rPr>
              <a:t>Director of Finther Technologica</a:t>
            </a:r>
            <a:r>
              <a:rPr lang="en-US" sz="1200" b="0" strike="noStrike" spc="-1">
                <a:solidFill>
                  <a:srgbClr val="262626"/>
                </a:solidFill>
                <a:latin typeface="Bahnschrift Light"/>
                <a:ea typeface="Arial"/>
              </a:rPr>
              <a:t> from Jan 2012 – Oct 2018. </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The company is a distributor for Riverbed products in Malaysia.</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Among our customers are Telco Operators, corporations and major enterprises who are concerned to reduce their operating costs on</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their telecom network and improving their overall network throughput performance.</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Director of NKS</a:t>
            </a:r>
            <a:r>
              <a:rPr lang="en-US" sz="1200" b="0" strike="noStrike" spc="-1">
                <a:solidFill>
                  <a:srgbClr val="262626"/>
                </a:solidFill>
                <a:latin typeface="Bahnschrift Light"/>
                <a:ea typeface="Arial"/>
              </a:rPr>
              <a:t> from Jan 2015 – Dec 2017. </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NKS provides integrated IT solutions, contracting works in fiber</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infrastructure laying and telecom maintenance works. It has also extended its capability into providing higher technology solutions for</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airport and military systems and solutions.</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Executive Director at Ceres (Virgin Mobile)</a:t>
            </a:r>
            <a:r>
              <a:rPr lang="en-US" sz="1200" b="0" strike="noStrike" spc="-1">
                <a:solidFill>
                  <a:srgbClr val="262626"/>
                </a:solidFill>
                <a:latin typeface="Bahnschrift Light"/>
                <a:ea typeface="Arial"/>
              </a:rPr>
              <a:t> from Dec 2015 – Feb 2017.</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Ceres is an MVNO company offering mobile services. It’s targeting</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young segments and are marketed and distributed mostly through MLM.</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Consultant at IDATE</a:t>
            </a:r>
            <a:r>
              <a:rPr lang="en-US" sz="1200" b="0" strike="noStrike" spc="-1">
                <a:solidFill>
                  <a:srgbClr val="262626"/>
                </a:solidFill>
                <a:latin typeface="Bahnschrift Light"/>
                <a:ea typeface="Arial"/>
              </a:rPr>
              <a:t> from Aug 2013 – Dec 2013, in Tehran. </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IDATE is consulting firm based in Montpellier, France. It was engaged to provide broadband consultancy for a national operator in Iran.</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Consultant at BT Telconsult</a:t>
            </a:r>
            <a:r>
              <a:rPr lang="en-US" sz="1200" b="0" strike="noStrike" spc="-1">
                <a:solidFill>
                  <a:srgbClr val="262626"/>
                </a:solidFill>
                <a:latin typeface="Bahnschrift Light"/>
                <a:ea typeface="Arial"/>
              </a:rPr>
              <a:t> from Jan 2013 – Jun 2013.</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Engaged as consultant to provide consultancy for Indonesia on broadband services.</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Chief Operation Officer at Televenture Global Network</a:t>
            </a:r>
            <a:r>
              <a:rPr lang="en-US" sz="1200" b="0" strike="noStrike" spc="-1">
                <a:solidFill>
                  <a:srgbClr val="262626"/>
                </a:solidFill>
                <a:latin typeface="Bahnschrift Light"/>
                <a:ea typeface="Arial"/>
              </a:rPr>
              <a:t> from Jul 2011 – May 2012. </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Leading a team of experts in planning and designing international submarine cable from Malaysia to Indonesia.</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Vice President of Telekom Malaysia</a:t>
            </a:r>
            <a:r>
              <a:rPr lang="en-US" sz="1200" b="0" strike="noStrike" spc="-1">
                <a:solidFill>
                  <a:srgbClr val="262626"/>
                </a:solidFill>
                <a:latin typeface="Bahnschrift Light"/>
                <a:ea typeface="Arial"/>
              </a:rPr>
              <a:t> from Jul 2005 – June 2011. </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The job is to lead and manage Network Operations of TM for its</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domestic and international networks, overseeing service delivery and service availability meeting customers’ highest standards</a:t>
            </a:r>
            <a:endParaRPr lang="en-US" sz="12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0" y="0"/>
            <a:ext cx="5476320" cy="685728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85000"/>
              </a:lnSpc>
            </a:pPr>
            <a:r>
              <a:rPr lang="en-US" sz="3600" b="0" strike="noStrike" spc="-120" dirty="0">
                <a:solidFill>
                  <a:srgbClr val="FFFFFF"/>
                </a:solidFill>
                <a:latin typeface="Bahnschrift"/>
              </a:rPr>
              <a:t>THE FOUNDERS</a:t>
            </a:r>
            <a:br>
              <a:rPr dirty="0"/>
            </a:br>
            <a:br>
              <a:rPr dirty="0"/>
            </a:br>
            <a:br>
              <a:rPr dirty="0"/>
            </a:br>
            <a:br>
              <a:rPr dirty="0"/>
            </a:br>
            <a:br>
              <a:rPr dirty="0"/>
            </a:br>
            <a:br>
              <a:rPr dirty="0"/>
            </a:br>
            <a:br>
              <a:rPr dirty="0"/>
            </a:br>
            <a:br>
              <a:rPr dirty="0"/>
            </a:br>
            <a:br>
              <a:rPr dirty="0"/>
            </a:br>
            <a:br>
              <a:rPr dirty="0"/>
            </a:br>
            <a:br>
              <a:rPr dirty="0"/>
            </a:br>
            <a:br>
              <a:rPr dirty="0"/>
            </a:br>
            <a:br>
              <a:rPr dirty="0"/>
            </a:br>
            <a:endParaRPr lang="en-US" sz="3600" b="0" strike="noStrike" spc="-1" dirty="0">
              <a:latin typeface="Arial"/>
            </a:endParaRPr>
          </a:p>
        </p:txBody>
      </p:sp>
      <p:sp>
        <p:nvSpPr>
          <p:cNvPr id="208" name="CustomShape 2"/>
          <p:cNvSpPr/>
          <p:nvPr/>
        </p:nvSpPr>
        <p:spPr>
          <a:xfrm>
            <a:off x="641160" y="4171680"/>
            <a:ext cx="4109400" cy="2844360"/>
          </a:xfrm>
          <a:prstGeom prst="rect">
            <a:avLst/>
          </a:prstGeom>
          <a:noFill/>
          <a:ln>
            <a:noFill/>
          </a:ln>
        </p:spPr>
        <p:style>
          <a:lnRef idx="0">
            <a:scrgbClr r="0" g="0" b="0"/>
          </a:lnRef>
          <a:fillRef idx="0">
            <a:scrgbClr r="0" g="0" b="0"/>
          </a:fillRef>
          <a:effectRef idx="0">
            <a:scrgbClr r="0" g="0" b="0"/>
          </a:effectRef>
          <a:fontRef idx="minor"/>
        </p:style>
        <p:txBody>
          <a:bodyPr lIns="109800" tIns="109800" rIns="109800" bIns="91440" anchor="ctr">
            <a:noAutofit/>
          </a:bodyPr>
          <a:lstStyle/>
          <a:p>
            <a:pPr algn="just">
              <a:lnSpc>
                <a:spcPct val="100000"/>
              </a:lnSpc>
              <a:tabLst>
                <a:tab pos="0" algn="l"/>
              </a:tabLst>
            </a:pPr>
            <a:r>
              <a:rPr lang="en-US" sz="1400" b="1" strike="noStrike" spc="-1">
                <a:solidFill>
                  <a:srgbClr val="262626"/>
                </a:solidFill>
                <a:latin typeface="Bahnschrift Light"/>
                <a:ea typeface="Arial"/>
              </a:rPr>
              <a:t>Mr. Steven Clarke</a:t>
            </a:r>
            <a:r>
              <a:rPr lang="en-US" sz="1400" b="0" strike="noStrike" spc="-1">
                <a:solidFill>
                  <a:srgbClr val="262626"/>
                </a:solidFill>
                <a:latin typeface="Bahnschrift Light"/>
                <a:ea typeface="Arial"/>
              </a:rPr>
              <a:t> is the expert on cyber security; cloud &amp; application security; incident handling &amp; response; governance, audit &amp; compliance framework; identity &amp; access management &amp; risk assessment. On the technical part, blockchain &amp; distributed ledgers; Fintech regulations, big data engineering; cloud computing architecture (AWS); system solution architecture; database &amp; network design and administration; server management. </a:t>
            </a:r>
            <a:endParaRPr lang="en-US" sz="1400" b="0" strike="noStrike" spc="-1">
              <a:latin typeface="Arial"/>
            </a:endParaRPr>
          </a:p>
        </p:txBody>
      </p:sp>
      <p:sp>
        <p:nvSpPr>
          <p:cNvPr id="209" name="CustomShape 3"/>
          <p:cNvSpPr/>
          <p:nvPr/>
        </p:nvSpPr>
        <p:spPr>
          <a:xfrm>
            <a:off x="641160" y="200151"/>
            <a:ext cx="4109400" cy="1341000"/>
          </a:xfrm>
          <a:prstGeom prst="rect">
            <a:avLst/>
          </a:prstGeom>
          <a:noFill/>
          <a:ln>
            <a:noFill/>
          </a:ln>
        </p:spPr>
        <p:style>
          <a:lnRef idx="0">
            <a:scrgbClr r="0" g="0" b="0"/>
          </a:lnRef>
          <a:fillRef idx="0">
            <a:scrgbClr r="0" g="0" b="0"/>
          </a:fillRef>
          <a:effectRef idx="0">
            <a:scrgbClr r="0" g="0" b="0"/>
          </a:effectRef>
          <a:fontRef idx="minor"/>
        </p:style>
        <p:txBody>
          <a:bodyPr lIns="109800" tIns="109800" rIns="109800" bIns="91440" anchor="ctr">
            <a:noAutofit/>
          </a:bodyPr>
          <a:lstStyle/>
          <a:p>
            <a:pPr algn="ctr">
              <a:lnSpc>
                <a:spcPct val="100000"/>
              </a:lnSpc>
              <a:tabLst>
                <a:tab pos="0" algn="l"/>
              </a:tabLst>
            </a:pPr>
            <a:r>
              <a:rPr lang="en-US" sz="3600" b="1" strike="noStrike" spc="-1" dirty="0">
                <a:solidFill>
                  <a:srgbClr val="3F3F3F"/>
                </a:solidFill>
                <a:latin typeface="Bahnschrift Light"/>
                <a:ea typeface="Arial"/>
              </a:rPr>
              <a:t>STEVE</a:t>
            </a:r>
            <a:r>
              <a:rPr lang="en-US" sz="3200" b="1" strike="noStrike" spc="-1" dirty="0">
                <a:solidFill>
                  <a:srgbClr val="3F3F3F"/>
                </a:solidFill>
                <a:latin typeface="Bahnschrift Light"/>
                <a:ea typeface="Arial"/>
              </a:rPr>
              <a:t> </a:t>
            </a:r>
            <a:r>
              <a:rPr lang="en-US" sz="3600" b="1" strike="noStrike" spc="-1" dirty="0">
                <a:solidFill>
                  <a:srgbClr val="3F3F3F"/>
                </a:solidFill>
                <a:latin typeface="Bahnschrift Light"/>
                <a:ea typeface="Arial"/>
              </a:rPr>
              <a:t>CLARKE</a:t>
            </a:r>
            <a:endParaRPr lang="en-US" sz="3600" b="0" strike="noStrike" spc="-1" dirty="0">
              <a:latin typeface="Arial"/>
            </a:endParaRPr>
          </a:p>
          <a:p>
            <a:pPr algn="ctr">
              <a:lnSpc>
                <a:spcPct val="100000"/>
              </a:lnSpc>
              <a:tabLst>
                <a:tab pos="0" algn="l"/>
              </a:tabLst>
            </a:pPr>
            <a:r>
              <a:rPr lang="en-US" sz="2800" b="1" strike="noStrike" spc="-1" dirty="0">
                <a:solidFill>
                  <a:srgbClr val="3F3F3F"/>
                </a:solidFill>
                <a:latin typeface="Bahnschrift Light"/>
                <a:ea typeface="Arial"/>
              </a:rPr>
              <a:t>GROUP CTO</a:t>
            </a:r>
            <a:endParaRPr lang="en-US" sz="2800" b="0" strike="noStrike" spc="-1" dirty="0">
              <a:latin typeface="Arial"/>
            </a:endParaRPr>
          </a:p>
        </p:txBody>
      </p:sp>
      <p:sp>
        <p:nvSpPr>
          <p:cNvPr id="210" name="CustomShape 4"/>
          <p:cNvSpPr/>
          <p:nvPr/>
        </p:nvSpPr>
        <p:spPr>
          <a:xfrm>
            <a:off x="1532880" y="2003400"/>
            <a:ext cx="2325960" cy="2326680"/>
          </a:xfrm>
          <a:prstGeom prst="rect">
            <a:avLst/>
          </a:prstGeom>
          <a:blipFill rotWithShape="0">
            <a:blip r:embed="rId2"/>
            <a:stretch>
              <a:fillRect/>
            </a:stretch>
          </a:blipFill>
          <a:ln w="12600">
            <a:solidFill>
              <a:schemeClr val="dk2"/>
            </a:solidFill>
            <a:round/>
          </a:ln>
        </p:spPr>
        <p:style>
          <a:lnRef idx="0">
            <a:scrgbClr r="0" g="0" b="0"/>
          </a:lnRef>
          <a:fillRef idx="0">
            <a:scrgbClr r="0" g="0" b="0"/>
          </a:fillRef>
          <a:effectRef idx="0">
            <a:scrgbClr r="0" g="0" b="0"/>
          </a:effectRef>
          <a:fontRef idx="minor"/>
        </p:style>
      </p:sp>
      <p:sp>
        <p:nvSpPr>
          <p:cNvPr id="211" name="CustomShape 5"/>
          <p:cNvSpPr/>
          <p:nvPr/>
        </p:nvSpPr>
        <p:spPr>
          <a:xfrm>
            <a:off x="5746320" y="692640"/>
            <a:ext cx="6217560" cy="5184000"/>
          </a:xfrm>
          <a:prstGeom prst="rect">
            <a:avLst/>
          </a:prstGeom>
          <a:noFill/>
          <a:ln>
            <a:noFill/>
          </a:ln>
        </p:spPr>
        <p:style>
          <a:lnRef idx="0">
            <a:scrgbClr r="0" g="0" b="0"/>
          </a:lnRef>
          <a:fillRef idx="0">
            <a:scrgbClr r="0" g="0" b="0"/>
          </a:fillRef>
          <a:effectRef idx="0">
            <a:scrgbClr r="0" g="0" b="0"/>
          </a:effectRef>
          <a:fontRef idx="minor"/>
        </p:style>
        <p:txBody>
          <a:bodyPr lIns="109800" tIns="109800" rIns="109800" bIns="91440" anchor="ctr">
            <a:noAutofit/>
          </a:bodyPr>
          <a:lstStyle/>
          <a:p>
            <a:pPr algn="just">
              <a:lnSpc>
                <a:spcPct val="100000"/>
              </a:lnSpc>
              <a:tabLst>
                <a:tab pos="0" algn="l"/>
              </a:tabLst>
            </a:pPr>
            <a:r>
              <a:rPr lang="en-US" sz="1200" b="1" strike="noStrike" spc="-1">
                <a:solidFill>
                  <a:srgbClr val="262626"/>
                </a:solidFill>
                <a:latin typeface="Bahnschrift Light"/>
                <a:ea typeface="Arial"/>
              </a:rPr>
              <a:t>Head of IT</a:t>
            </a:r>
            <a:r>
              <a:rPr lang="en-US" sz="1200" b="0" strike="noStrike" spc="-1">
                <a:solidFill>
                  <a:srgbClr val="262626"/>
                </a:solidFill>
                <a:latin typeface="Bahnschrift Light"/>
                <a:ea typeface="Arial"/>
              </a:rPr>
              <a:t> (2019 – 2020) at ATX SDN. BHD. </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ATX owns and operates a full fledge proprietary system to process all transactions electronically. The principal activity is to build and manage electronic payment collection platforms for their partners and clients.</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Chief Technology Officer</a:t>
            </a:r>
            <a:r>
              <a:rPr lang="en-US" sz="1200" b="0" strike="noStrike" spc="-1">
                <a:solidFill>
                  <a:srgbClr val="262626"/>
                </a:solidFill>
                <a:latin typeface="Bahnschrift Light"/>
                <a:ea typeface="Arial"/>
              </a:rPr>
              <a:t> (2014 – present) at EZZY MOBILE.</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Steven is accountable to design, build and implement the first Bank Negara fully approved electronic money service platform for money remittance via web using PHP and Laravel framework and for mobile devices using Android Java that is fully compliant with FATF, AMLA and ISO 20022. Develop Technology Roadmap to ensure alignment between Technology, Product and Business functions and drive strategic management and technical operational oversight to streamline operations and effectively reduce costs. Design and lead the development of cloud strategy and approach to implement a hybrid cloud platform with public network for application interfaces and a private network for data storage. Established joint venture partnership with AXIATA Group Berhad for regional distribution across 9 countries.</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Chief Technology Officer</a:t>
            </a:r>
            <a:r>
              <a:rPr lang="en-US" sz="1200" b="0" strike="noStrike" spc="-1">
                <a:solidFill>
                  <a:srgbClr val="262626"/>
                </a:solidFill>
                <a:latin typeface="Bahnschrift Light"/>
                <a:ea typeface="Arial"/>
              </a:rPr>
              <a:t> (2011 – 2014) at SURF AXIS TECHNOLOGIES</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Co-founded and served as CTO and Strategic Consultant for an IPTV system services company to deliver and implement IPTV system and services solutions for KLIA TV.</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Project Manager &amp; IT Security Consultant</a:t>
            </a:r>
            <a:r>
              <a:rPr lang="en-US" sz="1200" b="0" strike="noStrike" spc="-1">
                <a:solidFill>
                  <a:srgbClr val="262626"/>
                </a:solidFill>
                <a:latin typeface="Bahnschrift Light"/>
                <a:ea typeface="Arial"/>
              </a:rPr>
              <a:t> (2009 – 2011) at AXIHOST </a:t>
            </a:r>
            <a:endParaRPr lang="en-US" sz="1200" b="0" strike="noStrike" spc="-1">
              <a:latin typeface="Arial"/>
            </a:endParaRPr>
          </a:p>
          <a:p>
            <a:pPr algn="just">
              <a:lnSpc>
                <a:spcPct val="100000"/>
              </a:lnSpc>
              <a:tabLst>
                <a:tab pos="0" algn="l"/>
              </a:tabLst>
            </a:pPr>
            <a:r>
              <a:rPr lang="en-US" sz="1200" b="0" strike="noStrike" spc="-1">
                <a:solidFill>
                  <a:srgbClr val="262626"/>
                </a:solidFill>
                <a:latin typeface="Bahnschrift Light"/>
                <a:ea typeface="Arial"/>
              </a:rPr>
              <a:t>He analyze, assess and identify current network and security risk for the e-Nelayan fuel subsidy management system for Malaysian government LKIM and Marine Departments.</a:t>
            </a:r>
            <a:endParaRPr lang="en-US" sz="1200" b="0" strike="noStrike" spc="-1">
              <a:latin typeface="Arial"/>
            </a:endParaRPr>
          </a:p>
          <a:p>
            <a:pPr algn="just">
              <a:lnSpc>
                <a:spcPct val="100000"/>
              </a:lnSpc>
              <a:tabLst>
                <a:tab pos="0" algn="l"/>
              </a:tabLst>
            </a:pPr>
            <a:endParaRPr lang="en-US" sz="1200" b="0" strike="noStrike" spc="-1">
              <a:latin typeface="Arial"/>
            </a:endParaRPr>
          </a:p>
          <a:p>
            <a:pPr algn="just">
              <a:lnSpc>
                <a:spcPct val="100000"/>
              </a:lnSpc>
              <a:tabLst>
                <a:tab pos="0" algn="l"/>
              </a:tabLst>
            </a:pPr>
            <a:r>
              <a:rPr lang="en-US" sz="1200" b="1" strike="noStrike" spc="-1">
                <a:solidFill>
                  <a:srgbClr val="262626"/>
                </a:solidFill>
                <a:latin typeface="Bahnschrift Light"/>
                <a:ea typeface="Arial"/>
              </a:rPr>
              <a:t>Senior Project Manager APME</a:t>
            </a:r>
            <a:r>
              <a:rPr lang="en-US" sz="1200" b="0" strike="noStrike" spc="-1">
                <a:solidFill>
                  <a:srgbClr val="262626"/>
                </a:solidFill>
                <a:latin typeface="Bahnschrift Light"/>
                <a:ea typeface="Arial"/>
              </a:rPr>
              <a:t> (2006 – 2009) at SHELL IT INTERNATIONAL</a:t>
            </a:r>
            <a:endParaRPr lang="en-US" sz="1200" b="0" strike="noStrike" spc="-1">
              <a:latin typeface="Arial"/>
            </a:endParaRPr>
          </a:p>
          <a:p>
            <a:pPr algn="just">
              <a:lnSpc>
                <a:spcPct val="100000"/>
              </a:lnSpc>
              <a:tabLst>
                <a:tab pos="0" algn="l"/>
              </a:tabLst>
            </a:pPr>
            <a:endParaRPr lang="en-US" sz="12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GROUP AND SUBSIDIARY</a:t>
            </a:r>
            <a:endParaRPr lang="en-US" sz="2800" b="0" strike="noStrike" spc="-1">
              <a:latin typeface="Arial"/>
            </a:endParaRPr>
          </a:p>
        </p:txBody>
      </p:sp>
      <p:pic>
        <p:nvPicPr>
          <p:cNvPr id="213" name="Picture 2" descr="Logo, company name&#10;&#10;Description automatically generated"/>
          <p:cNvPicPr/>
          <p:nvPr/>
        </p:nvPicPr>
        <p:blipFill>
          <a:blip r:embed="rId2"/>
          <a:stretch/>
        </p:blipFill>
        <p:spPr>
          <a:xfrm>
            <a:off x="1953720" y="1253520"/>
            <a:ext cx="1505160" cy="1505160"/>
          </a:xfrm>
          <a:prstGeom prst="rect">
            <a:avLst/>
          </a:prstGeom>
          <a:ln>
            <a:noFill/>
          </a:ln>
          <a:effectLst>
            <a:outerShdw blurRad="292100" dist="138988" dir="2700000" algn="tl" rotWithShape="0">
              <a:srgbClr val="333333">
                <a:alpha val="65000"/>
              </a:srgbClr>
            </a:outerShdw>
          </a:effectLst>
        </p:spPr>
      </p:pic>
      <p:grpSp>
        <p:nvGrpSpPr>
          <p:cNvPr id="214" name="Group 2"/>
          <p:cNvGrpSpPr/>
          <p:nvPr/>
        </p:nvGrpSpPr>
        <p:grpSpPr>
          <a:xfrm>
            <a:off x="138240" y="4071240"/>
            <a:ext cx="2098800" cy="1509840"/>
            <a:chOff x="138240" y="4071240"/>
            <a:chExt cx="2098800" cy="1509840"/>
          </a:xfrm>
        </p:grpSpPr>
        <p:sp>
          <p:nvSpPr>
            <p:cNvPr id="215" name="CustomShape 3"/>
            <p:cNvSpPr/>
            <p:nvPr/>
          </p:nvSpPr>
          <p:spPr>
            <a:xfrm>
              <a:off x="138240" y="5217120"/>
              <a:ext cx="20988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Light"/>
                  <a:ea typeface="DejaVu Sans"/>
                </a:rPr>
                <a:t>Asia Remit</a:t>
              </a:r>
              <a:endParaRPr lang="en-US" sz="1800" b="0" strike="noStrike" spc="-1">
                <a:latin typeface="Arial"/>
              </a:endParaRPr>
            </a:p>
          </p:txBody>
        </p:sp>
        <p:pic>
          <p:nvPicPr>
            <p:cNvPr id="216" name="Picture 5"/>
            <p:cNvPicPr/>
            <p:nvPr/>
          </p:nvPicPr>
          <p:blipFill>
            <a:blip r:embed="rId3"/>
            <a:stretch/>
          </p:blipFill>
          <p:spPr>
            <a:xfrm>
              <a:off x="421200" y="4071240"/>
              <a:ext cx="1532520" cy="1344600"/>
            </a:xfrm>
            <a:prstGeom prst="rect">
              <a:avLst/>
            </a:prstGeom>
            <a:ln>
              <a:noFill/>
            </a:ln>
          </p:spPr>
        </p:pic>
      </p:grpSp>
      <p:pic>
        <p:nvPicPr>
          <p:cNvPr id="217" name="Picture 6"/>
          <p:cNvPicPr/>
          <p:nvPr/>
        </p:nvPicPr>
        <p:blipFill>
          <a:blip r:embed="rId4"/>
          <a:stretch/>
        </p:blipFill>
        <p:spPr>
          <a:xfrm>
            <a:off x="3326400" y="4071240"/>
            <a:ext cx="1812960" cy="1139040"/>
          </a:xfrm>
          <a:prstGeom prst="rect">
            <a:avLst/>
          </a:prstGeom>
          <a:ln>
            <a:noFill/>
          </a:ln>
          <a:effectLst>
            <a:outerShdw blurRad="292100" dist="138988" dir="2700000" algn="tl" rotWithShape="0">
              <a:srgbClr val="333333">
                <a:alpha val="65000"/>
              </a:srgbClr>
            </a:outerShdw>
          </a:effectLst>
        </p:spPr>
      </p:pic>
      <p:sp>
        <p:nvSpPr>
          <p:cNvPr id="218" name="CustomShape 4"/>
          <p:cNvSpPr/>
          <p:nvPr/>
        </p:nvSpPr>
        <p:spPr>
          <a:xfrm rot="5400000">
            <a:off x="1290960" y="2655720"/>
            <a:ext cx="1311480" cy="151812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sp>
        <p:nvSpPr>
          <p:cNvPr id="219" name="CustomShape 5"/>
          <p:cNvSpPr/>
          <p:nvPr/>
        </p:nvSpPr>
        <p:spPr>
          <a:xfrm rot="16200000" flipH="1">
            <a:off x="2813760" y="2651760"/>
            <a:ext cx="1311480" cy="1526040"/>
          </a:xfrm>
          <a:prstGeom prst="bentConnector3">
            <a:avLst>
              <a:gd name="adj1" fmla="val 50000"/>
            </a:avLst>
          </a:prstGeom>
          <a:noFill/>
          <a:ln w="28440">
            <a:round/>
            <a:tailEnd type="triangle" w="med" len="med"/>
          </a:ln>
        </p:spPr>
        <p:style>
          <a:lnRef idx="1">
            <a:schemeClr val="dk1"/>
          </a:lnRef>
          <a:fillRef idx="0">
            <a:schemeClr val="dk1"/>
          </a:fillRef>
          <a:effectRef idx="0">
            <a:schemeClr val="dk1"/>
          </a:effectRef>
          <a:fontRef idx="minor"/>
        </p:style>
      </p:sp>
      <p:sp>
        <p:nvSpPr>
          <p:cNvPr id="220" name="CustomShape 6"/>
          <p:cNvSpPr/>
          <p:nvPr/>
        </p:nvSpPr>
        <p:spPr>
          <a:xfrm>
            <a:off x="5384880" y="1397520"/>
            <a:ext cx="6003360" cy="20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US" sz="1800" b="0" strike="noStrike" spc="-1">
                <a:solidFill>
                  <a:srgbClr val="000000"/>
                </a:solidFill>
                <a:latin typeface="Trebuchet MS"/>
                <a:ea typeface="DejaVu Sans"/>
              </a:rPr>
              <a:t>AsiaGate group as the parent company with two subsidiary company which are:</a:t>
            </a:r>
            <a:endParaRPr lang="en-US" sz="1800" b="0" strike="noStrike" spc="-1">
              <a:latin typeface="Arial"/>
            </a:endParaRPr>
          </a:p>
          <a:p>
            <a:pPr marL="343080" indent="-342360" algn="just">
              <a:lnSpc>
                <a:spcPct val="100000"/>
              </a:lnSpc>
              <a:buClr>
                <a:srgbClr val="000000"/>
              </a:buClr>
              <a:buFont typeface="Calibri Light"/>
              <a:buAutoNum type="arabicPeriod"/>
            </a:pPr>
            <a:r>
              <a:rPr lang="en-US" sz="1800" b="0" strike="noStrike" spc="-1">
                <a:solidFill>
                  <a:srgbClr val="000000"/>
                </a:solidFill>
                <a:latin typeface="Trebuchet MS"/>
                <a:ea typeface="DejaVu Sans"/>
              </a:rPr>
              <a:t>Asia Remit</a:t>
            </a:r>
            <a:endParaRPr lang="en-US" sz="1800" b="0" strike="noStrike" spc="-1">
              <a:latin typeface="Arial"/>
            </a:endParaRPr>
          </a:p>
          <a:p>
            <a:pPr marL="800280" lvl="1" indent="-342360" algn="just">
              <a:lnSpc>
                <a:spcPct val="100000"/>
              </a:lnSpc>
              <a:buClr>
                <a:srgbClr val="000000"/>
              </a:buClr>
              <a:buFont typeface="Wingdings" charset="2"/>
              <a:buChar char=""/>
            </a:pPr>
            <a:r>
              <a:rPr lang="en-US" sz="1800" b="0" strike="noStrike" spc="-1">
                <a:solidFill>
                  <a:srgbClr val="000000"/>
                </a:solidFill>
                <a:latin typeface="Trebuchet MS"/>
                <a:ea typeface="DejaVu Sans"/>
              </a:rPr>
              <a:t>Commercializing the solutions and offerings</a:t>
            </a:r>
            <a:endParaRPr lang="en-US" sz="1800" b="0" strike="noStrike" spc="-1">
              <a:latin typeface="Arial"/>
            </a:endParaRPr>
          </a:p>
          <a:p>
            <a:pPr marL="343080" indent="-342360" algn="just">
              <a:lnSpc>
                <a:spcPct val="100000"/>
              </a:lnSpc>
              <a:buClr>
                <a:srgbClr val="000000"/>
              </a:buClr>
              <a:buFont typeface="Calibri Light"/>
              <a:buAutoNum type="arabicPeriod"/>
            </a:pPr>
            <a:r>
              <a:rPr lang="en-US" sz="1800" b="0" strike="noStrike" spc="-1">
                <a:solidFill>
                  <a:srgbClr val="000000"/>
                </a:solidFill>
                <a:latin typeface="Trebuchet MS"/>
                <a:ea typeface="DejaVu Sans"/>
              </a:rPr>
              <a:t>Fortified Tech</a:t>
            </a:r>
            <a:endParaRPr lang="en-US" sz="1800" b="0" strike="noStrike" spc="-1">
              <a:latin typeface="Arial"/>
            </a:endParaRPr>
          </a:p>
          <a:p>
            <a:pPr marL="800280" lvl="1" indent="-342360">
              <a:lnSpc>
                <a:spcPct val="100000"/>
              </a:lnSpc>
              <a:buClr>
                <a:srgbClr val="000000"/>
              </a:buClr>
              <a:buFont typeface="Wingdings" charset="2"/>
              <a:buChar char=""/>
            </a:pPr>
            <a:r>
              <a:rPr lang="en-US" sz="1800" b="0" strike="noStrike" spc="-1">
                <a:solidFill>
                  <a:srgbClr val="000000"/>
                </a:solidFill>
                <a:latin typeface="Trebuchet MS"/>
                <a:ea typeface="DejaVu Sans"/>
              </a:rPr>
              <a:t>Implements the R&amp;D and owns the platforms &amp; system solutions</a:t>
            </a:r>
            <a:endParaRPr lang="en-US"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0" y="0"/>
            <a:ext cx="12191400" cy="451800"/>
          </a:xfrm>
          <a:prstGeom prst="rect">
            <a:avLst/>
          </a:prstGeom>
          <a:solidFill>
            <a:srgbClr val="549E39"/>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85000"/>
              </a:lnSpc>
            </a:pPr>
            <a:r>
              <a:rPr lang="en-US" sz="2800" b="0" strike="noStrike" spc="-1">
                <a:solidFill>
                  <a:srgbClr val="FFFFFF"/>
                </a:solidFill>
                <a:latin typeface="Bahnschrift"/>
              </a:rPr>
              <a:t>ORGANIZATION CHART – ASIAGATE</a:t>
            </a:r>
            <a:endParaRPr lang="en-US" sz="2800" b="0" strike="noStrike" spc="-1">
              <a:latin typeface="Arial"/>
            </a:endParaRPr>
          </a:p>
        </p:txBody>
      </p:sp>
      <p:sp>
        <p:nvSpPr>
          <p:cNvPr id="222" name="CustomShape 2"/>
          <p:cNvSpPr/>
          <p:nvPr/>
        </p:nvSpPr>
        <p:spPr>
          <a:xfrm>
            <a:off x="5387040" y="1866960"/>
            <a:ext cx="2168280" cy="368640"/>
          </a:xfrm>
          <a:prstGeom prst="rect">
            <a:avLst/>
          </a:prstGeom>
          <a:ln>
            <a:round/>
          </a:ln>
          <a:effectLst>
            <a:outerShdw blurRad="40000" dist="20160" dir="5400000" rotWithShape="0">
              <a:srgbClr val="000000">
                <a:alpha val="38000"/>
              </a:srgbClr>
            </a:outerShdw>
          </a:effectLst>
        </p:spPr>
        <p:style>
          <a:lnRef idx="3">
            <a:schemeClr val="lt1"/>
          </a:lnRef>
          <a:fillRef idx="1">
            <a:schemeClr val="dk1"/>
          </a:fillRef>
          <a:effectRef idx="1">
            <a:schemeClr val="dk1"/>
          </a:effectRef>
          <a:fontRef idx="minor"/>
        </p:style>
        <p:txBody>
          <a:bodyPr lIns="90000" tIns="45000" rIns="90000" bIns="45000" anchor="ctr">
            <a:noAutofit/>
          </a:bodyPr>
          <a:lstStyle/>
          <a:p>
            <a:pPr algn="ctr">
              <a:lnSpc>
                <a:spcPct val="100000"/>
              </a:lnSpc>
            </a:pPr>
            <a:r>
              <a:rPr lang="en-US" sz="1400" b="0" strike="noStrike" spc="-1">
                <a:solidFill>
                  <a:srgbClr val="FFFFFF"/>
                </a:solidFill>
                <a:latin typeface="Calibri Light"/>
                <a:ea typeface="DejaVu Sans"/>
              </a:rPr>
              <a:t>Managing Director</a:t>
            </a:r>
            <a:endParaRPr lang="en-US" sz="1400" b="0" strike="noStrike" spc="-1">
              <a:latin typeface="Arial"/>
            </a:endParaRPr>
          </a:p>
        </p:txBody>
      </p:sp>
      <p:sp>
        <p:nvSpPr>
          <p:cNvPr id="223" name="CustomShape 3"/>
          <p:cNvSpPr/>
          <p:nvPr/>
        </p:nvSpPr>
        <p:spPr>
          <a:xfrm>
            <a:off x="5387040" y="1099080"/>
            <a:ext cx="2168280" cy="478080"/>
          </a:xfrm>
          <a:prstGeom prst="rect">
            <a:avLst/>
          </a:prstGeom>
          <a:ln>
            <a:round/>
          </a:ln>
          <a:effectLst>
            <a:outerShdw blurRad="40000" dist="20160" dir="5400000" rotWithShape="0">
              <a:srgbClr val="000000">
                <a:alpha val="38000"/>
              </a:srgbClr>
            </a:outerShdw>
          </a:effectLst>
        </p:spPr>
        <p:style>
          <a:lnRef idx="3">
            <a:schemeClr val="lt1"/>
          </a:lnRef>
          <a:fillRef idx="1">
            <a:schemeClr val="dk1"/>
          </a:fillRef>
          <a:effectRef idx="1">
            <a:schemeClr val="dk1"/>
          </a:effectRef>
          <a:fontRef idx="minor"/>
        </p:style>
        <p:txBody>
          <a:bodyPr lIns="90000" tIns="45000" rIns="90000" bIns="45000" anchor="ctr">
            <a:noAutofit/>
          </a:bodyPr>
          <a:lstStyle/>
          <a:p>
            <a:pPr algn="ctr">
              <a:lnSpc>
                <a:spcPct val="100000"/>
              </a:lnSpc>
            </a:pPr>
            <a:r>
              <a:rPr lang="en-US" sz="1400" b="0" strike="noStrike" spc="-1">
                <a:solidFill>
                  <a:srgbClr val="FFFFFF"/>
                </a:solidFill>
                <a:latin typeface="Calibri Light"/>
                <a:ea typeface="DejaVu Sans"/>
              </a:rPr>
              <a:t>Board of Directors</a:t>
            </a:r>
            <a:endParaRPr lang="en-US" sz="1400" b="0" strike="noStrike" spc="-1">
              <a:latin typeface="Arial"/>
            </a:endParaRPr>
          </a:p>
        </p:txBody>
      </p:sp>
      <p:sp>
        <p:nvSpPr>
          <p:cNvPr id="224" name="CustomShape 4"/>
          <p:cNvSpPr/>
          <p:nvPr/>
        </p:nvSpPr>
        <p:spPr>
          <a:xfrm>
            <a:off x="728640" y="3073680"/>
            <a:ext cx="2685240" cy="432000"/>
          </a:xfrm>
          <a:prstGeom prst="rect">
            <a:avLst/>
          </a:prstGeom>
          <a:ln>
            <a:round/>
          </a:ln>
          <a:effectLst>
            <a:outerShdw blurRad="40000" dist="20160" dir="5400000" rotWithShape="0">
              <a:srgbClr val="000000">
                <a:alpha val="38000"/>
              </a:srgbClr>
            </a:outerShdw>
          </a:effectLst>
        </p:spPr>
        <p:style>
          <a:lnRef idx="3">
            <a:schemeClr val="lt1"/>
          </a:lnRef>
          <a:fillRef idx="1">
            <a:schemeClr val="dk1"/>
          </a:fillRef>
          <a:effectRef idx="1">
            <a:schemeClr val="dk1"/>
          </a:effectRef>
          <a:fontRef idx="minor"/>
        </p:style>
        <p:txBody>
          <a:bodyPr lIns="90000" tIns="45000" rIns="90000" bIns="45000" anchor="ctr">
            <a:noAutofit/>
          </a:bodyPr>
          <a:lstStyle/>
          <a:p>
            <a:pPr algn="ctr">
              <a:lnSpc>
                <a:spcPct val="100000"/>
              </a:lnSpc>
            </a:pPr>
            <a:r>
              <a:rPr lang="en-US" sz="1200" b="0" strike="noStrike" spc="-1">
                <a:solidFill>
                  <a:srgbClr val="FFFFFF"/>
                </a:solidFill>
                <a:latin typeface="Calibri Light"/>
                <a:ea typeface="DejaVu Sans"/>
              </a:rPr>
              <a:t>Head</a:t>
            </a:r>
            <a:endParaRPr lang="en-US" sz="1200" b="0" strike="noStrike" spc="-1">
              <a:latin typeface="Arial"/>
            </a:endParaRPr>
          </a:p>
          <a:p>
            <a:pPr algn="ctr">
              <a:lnSpc>
                <a:spcPct val="100000"/>
              </a:lnSpc>
            </a:pPr>
            <a:r>
              <a:rPr lang="en-US" sz="1200" b="0" strike="noStrike" spc="-1">
                <a:solidFill>
                  <a:srgbClr val="FFFFFF"/>
                </a:solidFill>
                <a:latin typeface="Calibri Light"/>
                <a:ea typeface="DejaVu Sans"/>
              </a:rPr>
              <a:t>Finance, Admin &amp; HR</a:t>
            </a:r>
            <a:endParaRPr lang="en-US" sz="1200" b="0" strike="noStrike" spc="-1">
              <a:latin typeface="Arial"/>
            </a:endParaRPr>
          </a:p>
        </p:txBody>
      </p:sp>
      <p:sp>
        <p:nvSpPr>
          <p:cNvPr id="225" name="CustomShape 5"/>
          <p:cNvSpPr/>
          <p:nvPr/>
        </p:nvSpPr>
        <p:spPr>
          <a:xfrm>
            <a:off x="5072400" y="516600"/>
            <a:ext cx="2798280" cy="455760"/>
          </a:xfrm>
          <a:prstGeom prst="rect">
            <a:avLst/>
          </a:prstGeom>
          <a:solidFill>
            <a:schemeClr val="accent3">
              <a:lumMod val="75000"/>
            </a:schemeClr>
          </a:solidFill>
          <a:ln>
            <a:round/>
          </a:ln>
          <a:effectLst>
            <a:outerShdw blurRad="40000" dist="20160" dir="5400000" rotWithShape="0">
              <a:srgbClr val="000000">
                <a:alpha val="38000"/>
              </a:srgbClr>
            </a:outerShdw>
          </a:effectLst>
          <a:scene3d>
            <a:camera prst="orthographicFront"/>
            <a:lightRig rig="threePt" dir="t"/>
          </a:scene3d>
        </p:spPr>
        <p:style>
          <a:lnRef idx="3">
            <a:schemeClr val="lt1"/>
          </a:lnRef>
          <a:fillRef idx="1">
            <a:schemeClr val="accent6"/>
          </a:fillRef>
          <a:effectRef idx="1">
            <a:schemeClr val="accent6"/>
          </a:effectRef>
          <a:fontRef idx="minor"/>
        </p:style>
        <p:txBody>
          <a:bodyPr lIns="90000" tIns="45000" rIns="90000" bIns="45000">
            <a:spAutoFit/>
          </a:bodyPr>
          <a:lstStyle/>
          <a:p>
            <a:pPr algn="ctr">
              <a:lnSpc>
                <a:spcPct val="100000"/>
              </a:lnSpc>
            </a:pPr>
            <a:r>
              <a:rPr lang="en-US" sz="2400" b="0" strike="noStrike" spc="-1">
                <a:solidFill>
                  <a:srgbClr val="000000"/>
                </a:solidFill>
                <a:latin typeface="Calibri Light"/>
                <a:ea typeface="DejaVu Sans"/>
              </a:rPr>
              <a:t>ASIA GATE</a:t>
            </a:r>
            <a:endParaRPr lang="en-US" sz="2400" b="0" strike="noStrike" spc="-1">
              <a:latin typeface="Arial"/>
            </a:endParaRPr>
          </a:p>
        </p:txBody>
      </p:sp>
      <p:sp>
        <p:nvSpPr>
          <p:cNvPr id="226" name="CustomShape 6"/>
          <p:cNvSpPr/>
          <p:nvPr/>
        </p:nvSpPr>
        <p:spPr>
          <a:xfrm>
            <a:off x="3751920" y="3094920"/>
            <a:ext cx="2047680" cy="410760"/>
          </a:xfrm>
          <a:prstGeom prst="rect">
            <a:avLst/>
          </a:prstGeom>
          <a:ln>
            <a:round/>
          </a:ln>
          <a:effectLst>
            <a:outerShdw blurRad="40000" dist="20160" dir="5400000" rotWithShape="0">
              <a:srgbClr val="000000">
                <a:alpha val="38000"/>
              </a:srgbClr>
            </a:outerShdw>
          </a:effectLst>
        </p:spPr>
        <p:style>
          <a:lnRef idx="3">
            <a:schemeClr val="lt1"/>
          </a:lnRef>
          <a:fillRef idx="1">
            <a:schemeClr val="dk1"/>
          </a:fillRef>
          <a:effectRef idx="1">
            <a:schemeClr val="dk1"/>
          </a:effectRef>
          <a:fontRef idx="minor"/>
        </p:style>
        <p:txBody>
          <a:bodyPr lIns="90000" tIns="45000" rIns="90000" bIns="45000" anchor="ctr">
            <a:noAutofit/>
          </a:bodyPr>
          <a:lstStyle/>
          <a:p>
            <a:pPr algn="ctr">
              <a:lnSpc>
                <a:spcPct val="100000"/>
              </a:lnSpc>
            </a:pPr>
            <a:r>
              <a:rPr lang="en-US" sz="1200" b="0" strike="noStrike" spc="-1">
                <a:solidFill>
                  <a:srgbClr val="FFFFFF"/>
                </a:solidFill>
                <a:latin typeface="Calibri Light"/>
                <a:ea typeface="DejaVu Sans"/>
              </a:rPr>
              <a:t>Head of Compliance</a:t>
            </a:r>
            <a:endParaRPr lang="en-US" sz="1200" b="0" strike="noStrike" spc="-1">
              <a:latin typeface="Arial"/>
            </a:endParaRPr>
          </a:p>
        </p:txBody>
      </p:sp>
      <p:sp>
        <p:nvSpPr>
          <p:cNvPr id="227" name="CustomShape 7"/>
          <p:cNvSpPr/>
          <p:nvPr/>
        </p:nvSpPr>
        <p:spPr>
          <a:xfrm>
            <a:off x="7696440" y="3105360"/>
            <a:ext cx="1827720" cy="419400"/>
          </a:xfrm>
          <a:prstGeom prst="rect">
            <a:avLst/>
          </a:prstGeom>
          <a:ln>
            <a:round/>
          </a:ln>
          <a:effectLst>
            <a:outerShdw blurRad="40000" dist="20160" dir="5400000" rotWithShape="0">
              <a:srgbClr val="000000">
                <a:alpha val="38000"/>
              </a:srgbClr>
            </a:outerShdw>
          </a:effectLst>
        </p:spPr>
        <p:style>
          <a:lnRef idx="3">
            <a:schemeClr val="lt1"/>
          </a:lnRef>
          <a:fillRef idx="1">
            <a:schemeClr val="dk1"/>
          </a:fillRef>
          <a:effectRef idx="1">
            <a:schemeClr val="dk1"/>
          </a:effectRef>
          <a:fontRef idx="minor"/>
        </p:style>
        <p:txBody>
          <a:bodyPr lIns="90000" tIns="45000" rIns="90000" bIns="45000" anchor="ctr">
            <a:noAutofit/>
          </a:bodyPr>
          <a:lstStyle/>
          <a:p>
            <a:pPr algn="ctr">
              <a:lnSpc>
                <a:spcPct val="100000"/>
              </a:lnSpc>
            </a:pPr>
            <a:r>
              <a:rPr lang="en-US" sz="1200" b="0" strike="noStrike" spc="-1">
                <a:solidFill>
                  <a:srgbClr val="FFFFFF"/>
                </a:solidFill>
                <a:latin typeface="Calibri Light"/>
                <a:ea typeface="DejaVu Sans"/>
              </a:rPr>
              <a:t>Group CTO</a:t>
            </a:r>
            <a:endParaRPr lang="en-US" sz="1200" b="0" strike="noStrike" spc="-1">
              <a:latin typeface="Arial"/>
            </a:endParaRPr>
          </a:p>
        </p:txBody>
      </p:sp>
      <p:sp>
        <p:nvSpPr>
          <p:cNvPr id="228" name="CustomShape 8"/>
          <p:cNvSpPr/>
          <p:nvPr/>
        </p:nvSpPr>
        <p:spPr>
          <a:xfrm>
            <a:off x="9836280" y="3073680"/>
            <a:ext cx="1827720" cy="449640"/>
          </a:xfrm>
          <a:prstGeom prst="rect">
            <a:avLst/>
          </a:prstGeom>
          <a:ln>
            <a:round/>
          </a:ln>
          <a:effectLst>
            <a:outerShdw blurRad="40000" dist="20160" dir="5400000" rotWithShape="0">
              <a:srgbClr val="000000">
                <a:alpha val="38000"/>
              </a:srgbClr>
            </a:outerShdw>
          </a:effectLst>
        </p:spPr>
        <p:style>
          <a:lnRef idx="3">
            <a:schemeClr val="lt1"/>
          </a:lnRef>
          <a:fillRef idx="1">
            <a:schemeClr val="dk1"/>
          </a:fillRef>
          <a:effectRef idx="1">
            <a:schemeClr val="dk1"/>
          </a:effectRef>
          <a:fontRef idx="minor"/>
        </p:style>
        <p:txBody>
          <a:bodyPr lIns="90000" tIns="45000" rIns="90000" bIns="45000" anchor="ctr">
            <a:noAutofit/>
          </a:bodyPr>
          <a:lstStyle/>
          <a:p>
            <a:pPr algn="ctr">
              <a:lnSpc>
                <a:spcPct val="100000"/>
              </a:lnSpc>
            </a:pPr>
            <a:r>
              <a:rPr lang="en-US" sz="1200" b="0" strike="noStrike" spc="-1">
                <a:solidFill>
                  <a:srgbClr val="FFFFFF"/>
                </a:solidFill>
                <a:latin typeface="Calibri Light"/>
                <a:ea typeface="DejaVu Sans"/>
              </a:rPr>
              <a:t>Outsource Services</a:t>
            </a:r>
            <a:endParaRPr lang="en-US" sz="1200" b="0" strike="noStrike" spc="-1">
              <a:latin typeface="Arial"/>
            </a:endParaRPr>
          </a:p>
        </p:txBody>
      </p:sp>
      <p:sp>
        <p:nvSpPr>
          <p:cNvPr id="229" name="CustomShape 9"/>
          <p:cNvSpPr/>
          <p:nvPr/>
        </p:nvSpPr>
        <p:spPr>
          <a:xfrm>
            <a:off x="109800" y="5435640"/>
            <a:ext cx="2264760" cy="56988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100" b="0" strike="noStrike" spc="-1">
                <a:solidFill>
                  <a:srgbClr val="000000"/>
                </a:solidFill>
                <a:latin typeface="Calibri Light"/>
                <a:ea typeface="DejaVu Sans"/>
              </a:rPr>
              <a:t>Manager</a:t>
            </a:r>
            <a:endParaRPr lang="en-US" sz="1100" b="0" strike="noStrike" spc="-1">
              <a:latin typeface="Arial"/>
            </a:endParaRPr>
          </a:p>
          <a:p>
            <a:pPr algn="ctr">
              <a:lnSpc>
                <a:spcPct val="100000"/>
              </a:lnSpc>
            </a:pPr>
            <a:r>
              <a:rPr lang="en-US" sz="1100" b="0" strike="noStrike" spc="-1">
                <a:solidFill>
                  <a:srgbClr val="000000"/>
                </a:solidFill>
                <a:latin typeface="Calibri Light"/>
                <a:ea typeface="DejaVu Sans"/>
              </a:rPr>
              <a:t>Operations &amp; Strategic Partnership</a:t>
            </a:r>
            <a:endParaRPr lang="en-US" sz="1100" b="0" strike="noStrike" spc="-1">
              <a:latin typeface="Arial"/>
            </a:endParaRPr>
          </a:p>
        </p:txBody>
      </p:sp>
      <p:sp>
        <p:nvSpPr>
          <p:cNvPr id="230" name="CustomShape 10"/>
          <p:cNvSpPr/>
          <p:nvPr/>
        </p:nvSpPr>
        <p:spPr>
          <a:xfrm>
            <a:off x="2787120" y="5435640"/>
            <a:ext cx="2047680" cy="56988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100" b="0" strike="noStrike" spc="-1">
                <a:solidFill>
                  <a:srgbClr val="000000"/>
                </a:solidFill>
                <a:latin typeface="Calibri Light"/>
                <a:ea typeface="DejaVu Sans"/>
              </a:rPr>
              <a:t>Manager</a:t>
            </a:r>
            <a:endParaRPr lang="en-US" sz="1100" b="0" strike="noStrike" spc="-1">
              <a:latin typeface="Arial"/>
            </a:endParaRPr>
          </a:p>
          <a:p>
            <a:pPr algn="ctr">
              <a:lnSpc>
                <a:spcPct val="100000"/>
              </a:lnSpc>
            </a:pPr>
            <a:r>
              <a:rPr lang="en-US" sz="1100" b="0" strike="noStrike" spc="-1">
                <a:solidFill>
                  <a:srgbClr val="000000"/>
                </a:solidFill>
                <a:latin typeface="Calibri Light"/>
                <a:ea typeface="DejaVu Sans"/>
              </a:rPr>
              <a:t>Product &amp; Business Development</a:t>
            </a:r>
            <a:endParaRPr lang="en-US" sz="1100" b="0" strike="noStrike" spc="-1">
              <a:latin typeface="Arial"/>
            </a:endParaRPr>
          </a:p>
        </p:txBody>
      </p:sp>
      <p:sp>
        <p:nvSpPr>
          <p:cNvPr id="231" name="CustomShape 11"/>
          <p:cNvSpPr/>
          <p:nvPr/>
        </p:nvSpPr>
        <p:spPr>
          <a:xfrm>
            <a:off x="109800" y="6092280"/>
            <a:ext cx="2264760" cy="24372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700" b="0" strike="noStrike" spc="-1">
                <a:solidFill>
                  <a:srgbClr val="000000"/>
                </a:solidFill>
                <a:latin typeface="Calibri Light"/>
                <a:ea typeface="DejaVu Sans"/>
              </a:rPr>
              <a:t>Executive</a:t>
            </a:r>
            <a:endParaRPr lang="en-US" sz="700" b="0" strike="noStrike" spc="-1">
              <a:latin typeface="Arial"/>
            </a:endParaRPr>
          </a:p>
          <a:p>
            <a:pPr algn="ctr">
              <a:lnSpc>
                <a:spcPct val="100000"/>
              </a:lnSpc>
            </a:pPr>
            <a:r>
              <a:rPr lang="en-US" sz="700" b="0" strike="noStrike" spc="-1">
                <a:solidFill>
                  <a:srgbClr val="000000"/>
                </a:solidFill>
                <a:latin typeface="Calibri Light"/>
                <a:ea typeface="DejaVu Sans"/>
              </a:rPr>
              <a:t>Operations Support &amp; Customer Service </a:t>
            </a:r>
            <a:endParaRPr lang="en-US" sz="700" b="0" strike="noStrike" spc="-1">
              <a:latin typeface="Arial"/>
            </a:endParaRPr>
          </a:p>
        </p:txBody>
      </p:sp>
      <p:sp>
        <p:nvSpPr>
          <p:cNvPr id="232" name="CustomShape 12"/>
          <p:cNvSpPr/>
          <p:nvPr/>
        </p:nvSpPr>
        <p:spPr>
          <a:xfrm>
            <a:off x="1440720" y="4742280"/>
            <a:ext cx="2168280" cy="36864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a:lnSpc>
                <a:spcPct val="100000"/>
              </a:lnSpc>
            </a:pPr>
            <a:r>
              <a:rPr lang="en-US" sz="1400" b="0" strike="noStrike" spc="-1">
                <a:solidFill>
                  <a:srgbClr val="FFFFFF"/>
                </a:solidFill>
                <a:latin typeface="Calibri Light"/>
                <a:ea typeface="DejaVu Sans"/>
              </a:rPr>
              <a:t>CEO</a:t>
            </a:r>
            <a:endParaRPr lang="en-US" sz="1400" b="0" strike="noStrike" spc="-1">
              <a:latin typeface="Arial"/>
            </a:endParaRPr>
          </a:p>
        </p:txBody>
      </p:sp>
      <p:sp>
        <p:nvSpPr>
          <p:cNvPr id="233" name="CustomShape 13"/>
          <p:cNvSpPr/>
          <p:nvPr/>
        </p:nvSpPr>
        <p:spPr>
          <a:xfrm>
            <a:off x="135000" y="6420240"/>
            <a:ext cx="2239560" cy="29592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700" b="0" strike="noStrike" spc="-1">
                <a:solidFill>
                  <a:srgbClr val="000000"/>
                </a:solidFill>
                <a:latin typeface="Calibri Light"/>
                <a:ea typeface="DejaVu Sans"/>
              </a:rPr>
              <a:t>Executive</a:t>
            </a:r>
            <a:endParaRPr lang="en-US" sz="700" b="0" strike="noStrike" spc="-1">
              <a:latin typeface="Arial"/>
            </a:endParaRPr>
          </a:p>
          <a:p>
            <a:pPr algn="ctr">
              <a:lnSpc>
                <a:spcPct val="100000"/>
              </a:lnSpc>
            </a:pPr>
            <a:r>
              <a:rPr lang="en-US" sz="700" b="0" strike="noStrike" spc="-1">
                <a:solidFill>
                  <a:srgbClr val="000000"/>
                </a:solidFill>
                <a:latin typeface="Calibri Light"/>
                <a:ea typeface="DejaVu Sans"/>
              </a:rPr>
              <a:t>Settlement &amp; Transaction Approval </a:t>
            </a:r>
            <a:endParaRPr lang="en-US" sz="700" b="0" strike="noStrike" spc="-1">
              <a:latin typeface="Arial"/>
            </a:endParaRPr>
          </a:p>
        </p:txBody>
      </p:sp>
      <p:sp>
        <p:nvSpPr>
          <p:cNvPr id="234" name="CustomShape 14"/>
          <p:cNvSpPr/>
          <p:nvPr/>
        </p:nvSpPr>
        <p:spPr>
          <a:xfrm>
            <a:off x="2778840" y="6085440"/>
            <a:ext cx="2047680" cy="24372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700" b="0" strike="noStrike" spc="-1">
                <a:solidFill>
                  <a:srgbClr val="000000"/>
                </a:solidFill>
                <a:latin typeface="Calibri Light"/>
                <a:ea typeface="DejaVu Sans"/>
              </a:rPr>
              <a:t>Executive</a:t>
            </a:r>
            <a:endParaRPr lang="en-US" sz="700" b="0" strike="noStrike" spc="-1">
              <a:latin typeface="Arial"/>
            </a:endParaRPr>
          </a:p>
          <a:p>
            <a:pPr algn="ctr">
              <a:lnSpc>
                <a:spcPct val="100000"/>
              </a:lnSpc>
            </a:pPr>
            <a:r>
              <a:rPr lang="en-US" sz="700" b="0" strike="noStrike" spc="-1">
                <a:solidFill>
                  <a:srgbClr val="000000"/>
                </a:solidFill>
                <a:latin typeface="Calibri Light"/>
                <a:ea typeface="DejaVu Sans"/>
              </a:rPr>
              <a:t>Marketing </a:t>
            </a:r>
            <a:endParaRPr lang="en-US" sz="700" b="0" strike="noStrike" spc="-1">
              <a:latin typeface="Arial"/>
            </a:endParaRPr>
          </a:p>
        </p:txBody>
      </p:sp>
      <p:sp>
        <p:nvSpPr>
          <p:cNvPr id="235" name="CustomShape 15"/>
          <p:cNvSpPr/>
          <p:nvPr/>
        </p:nvSpPr>
        <p:spPr>
          <a:xfrm>
            <a:off x="7720200" y="4041720"/>
            <a:ext cx="181692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000" b="0" strike="noStrike" spc="-1">
                <a:solidFill>
                  <a:srgbClr val="000000"/>
                </a:solidFill>
                <a:latin typeface="Calibri Light"/>
                <a:ea typeface="DejaVu Sans"/>
              </a:rPr>
              <a:t>Senior Developer-1 </a:t>
            </a:r>
            <a:endParaRPr lang="en-US" sz="1000" b="0" strike="noStrike" spc="-1">
              <a:latin typeface="Arial"/>
            </a:endParaRPr>
          </a:p>
        </p:txBody>
      </p:sp>
      <p:sp>
        <p:nvSpPr>
          <p:cNvPr id="236" name="CustomShape 16"/>
          <p:cNvSpPr/>
          <p:nvPr/>
        </p:nvSpPr>
        <p:spPr>
          <a:xfrm>
            <a:off x="7720200" y="4437720"/>
            <a:ext cx="181692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000" b="0" strike="noStrike" spc="-1">
                <a:solidFill>
                  <a:srgbClr val="000000"/>
                </a:solidFill>
                <a:latin typeface="Calibri Light"/>
                <a:ea typeface="DejaVu Sans"/>
              </a:rPr>
              <a:t>Senior Developer-2 </a:t>
            </a:r>
            <a:endParaRPr lang="en-US" sz="1000" b="0" strike="noStrike" spc="-1">
              <a:latin typeface="Arial"/>
            </a:endParaRPr>
          </a:p>
        </p:txBody>
      </p:sp>
      <p:sp>
        <p:nvSpPr>
          <p:cNvPr id="237" name="CustomShape 17"/>
          <p:cNvSpPr/>
          <p:nvPr/>
        </p:nvSpPr>
        <p:spPr>
          <a:xfrm>
            <a:off x="7720200" y="4853160"/>
            <a:ext cx="181692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000" b="0" strike="noStrike" spc="-1">
                <a:solidFill>
                  <a:srgbClr val="000000"/>
                </a:solidFill>
                <a:latin typeface="Calibri Light"/>
                <a:ea typeface="DejaVu Sans"/>
              </a:rPr>
              <a:t>Engineer-1 </a:t>
            </a:r>
            <a:endParaRPr lang="en-US" sz="1000" b="0" strike="noStrike" spc="-1">
              <a:latin typeface="Arial"/>
            </a:endParaRPr>
          </a:p>
        </p:txBody>
      </p:sp>
      <p:sp>
        <p:nvSpPr>
          <p:cNvPr id="238" name="CustomShape 18"/>
          <p:cNvSpPr/>
          <p:nvPr/>
        </p:nvSpPr>
        <p:spPr>
          <a:xfrm>
            <a:off x="7720200" y="5268240"/>
            <a:ext cx="181692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000" b="0" strike="noStrike" spc="-1">
                <a:solidFill>
                  <a:srgbClr val="000000"/>
                </a:solidFill>
                <a:latin typeface="Calibri Light"/>
                <a:ea typeface="DejaVu Sans"/>
              </a:rPr>
              <a:t>Engineer-2 </a:t>
            </a:r>
            <a:endParaRPr lang="en-US" sz="1000" b="0" strike="noStrike" spc="-1">
              <a:latin typeface="Arial"/>
            </a:endParaRPr>
          </a:p>
        </p:txBody>
      </p:sp>
      <p:sp>
        <p:nvSpPr>
          <p:cNvPr id="239" name="CustomShape 19"/>
          <p:cNvSpPr/>
          <p:nvPr/>
        </p:nvSpPr>
        <p:spPr>
          <a:xfrm>
            <a:off x="7720200" y="5683680"/>
            <a:ext cx="181692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000" b="0" strike="noStrike" spc="-1">
                <a:solidFill>
                  <a:srgbClr val="000000"/>
                </a:solidFill>
                <a:latin typeface="Calibri Light"/>
                <a:ea typeface="DejaVu Sans"/>
              </a:rPr>
              <a:t>Engineer-3 </a:t>
            </a:r>
            <a:endParaRPr lang="en-US" sz="1000" b="0" strike="noStrike" spc="-1">
              <a:latin typeface="Arial"/>
            </a:endParaRPr>
          </a:p>
        </p:txBody>
      </p:sp>
      <p:sp>
        <p:nvSpPr>
          <p:cNvPr id="240" name="CustomShape 20"/>
          <p:cNvSpPr/>
          <p:nvPr/>
        </p:nvSpPr>
        <p:spPr>
          <a:xfrm>
            <a:off x="9847440" y="3908160"/>
            <a:ext cx="181692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100" b="0" strike="noStrike" spc="-1">
                <a:solidFill>
                  <a:srgbClr val="000000"/>
                </a:solidFill>
                <a:latin typeface="Calibri Light"/>
                <a:ea typeface="DejaVu Sans"/>
              </a:rPr>
              <a:t>CoSec </a:t>
            </a:r>
            <a:endParaRPr lang="en-US" sz="1100" b="0" strike="noStrike" spc="-1">
              <a:latin typeface="Arial"/>
            </a:endParaRPr>
          </a:p>
        </p:txBody>
      </p:sp>
      <p:sp>
        <p:nvSpPr>
          <p:cNvPr id="241" name="CustomShape 21"/>
          <p:cNvSpPr/>
          <p:nvPr/>
        </p:nvSpPr>
        <p:spPr>
          <a:xfrm>
            <a:off x="9863640" y="4317840"/>
            <a:ext cx="1816920" cy="26856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100" b="0" strike="noStrike" spc="-1">
                <a:solidFill>
                  <a:srgbClr val="000000"/>
                </a:solidFill>
                <a:latin typeface="Calibri Light"/>
                <a:ea typeface="DejaVu Sans"/>
              </a:rPr>
              <a:t>Legal</a:t>
            </a:r>
            <a:endParaRPr lang="en-US" sz="1100" b="0" strike="noStrike" spc="-1">
              <a:latin typeface="Arial"/>
            </a:endParaRPr>
          </a:p>
        </p:txBody>
      </p:sp>
      <p:sp>
        <p:nvSpPr>
          <p:cNvPr id="242" name="CustomShape 22"/>
          <p:cNvSpPr/>
          <p:nvPr/>
        </p:nvSpPr>
        <p:spPr>
          <a:xfrm>
            <a:off x="6351480" y="6194880"/>
            <a:ext cx="2047680" cy="455040"/>
          </a:xfrm>
          <a:prstGeom prst="rect">
            <a:avLst/>
          </a:prstGeom>
          <a:ln>
            <a:round/>
          </a:ln>
          <a:effectLst>
            <a:outerShdw blurRad="40000" dist="20160" dir="5400000" rotWithShape="0">
              <a:srgbClr val="000000">
                <a:alpha val="38000"/>
              </a:srgbClr>
            </a:outerShdw>
          </a:effectLst>
          <a:scene3d>
            <a:camera prst="orthographicFront"/>
            <a:lightRig rig="threePt" dir="t"/>
          </a:scene3d>
        </p:spPr>
        <p:style>
          <a:lnRef idx="3">
            <a:schemeClr val="lt1"/>
          </a:lnRef>
          <a:fillRef idx="1">
            <a:schemeClr val="accent3"/>
          </a:fillRef>
          <a:effectRef idx="1">
            <a:schemeClr val="accent3"/>
          </a:effectRef>
          <a:fontRef idx="minor"/>
        </p:style>
        <p:txBody>
          <a:bodyPr lIns="90000" tIns="45000" rIns="90000" bIns="45000">
            <a:spAutoFit/>
          </a:bodyPr>
          <a:lstStyle/>
          <a:p>
            <a:pPr algn="ctr">
              <a:lnSpc>
                <a:spcPct val="100000"/>
              </a:lnSpc>
            </a:pPr>
            <a:r>
              <a:rPr lang="en-US" sz="1200" b="0" strike="noStrike" spc="-1">
                <a:solidFill>
                  <a:srgbClr val="000000"/>
                </a:solidFill>
                <a:latin typeface="Calibri Light"/>
                <a:ea typeface="DejaVu Sans"/>
              </a:rPr>
              <a:t>FORTIFIED TECH SDN BHD</a:t>
            </a:r>
            <a:endParaRPr lang="en-US" sz="1200" b="0" strike="noStrike" spc="-1">
              <a:latin typeface="Arial"/>
            </a:endParaRPr>
          </a:p>
        </p:txBody>
      </p:sp>
      <p:sp>
        <p:nvSpPr>
          <p:cNvPr id="243" name="CustomShape 23"/>
          <p:cNvSpPr/>
          <p:nvPr/>
        </p:nvSpPr>
        <p:spPr>
          <a:xfrm>
            <a:off x="6471720" y="1577880"/>
            <a:ext cx="360" cy="28872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44" name="CustomShape 24"/>
          <p:cNvSpPr/>
          <p:nvPr/>
        </p:nvSpPr>
        <p:spPr>
          <a:xfrm rot="5400000">
            <a:off x="3853800" y="454320"/>
            <a:ext cx="836640" cy="4399200"/>
          </a:xfrm>
          <a:prstGeom prst="bentConnector3">
            <a:avLst>
              <a:gd name="adj1" fmla="val 50000"/>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45" name="CustomShape 25"/>
          <p:cNvSpPr/>
          <p:nvPr/>
        </p:nvSpPr>
        <p:spPr>
          <a:xfrm rot="16200000" flipH="1">
            <a:off x="8192520" y="515520"/>
            <a:ext cx="836640" cy="4278240"/>
          </a:xfrm>
          <a:prstGeom prst="bentConnector3">
            <a:avLst>
              <a:gd name="adj1" fmla="val 50000"/>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46" name="CustomShape 26"/>
          <p:cNvSpPr/>
          <p:nvPr/>
        </p:nvSpPr>
        <p:spPr>
          <a:xfrm rot="10800000" flipV="1">
            <a:off x="4776840" y="2655000"/>
            <a:ext cx="1646280" cy="439200"/>
          </a:xfrm>
          <a:prstGeom prst="bentConnector2">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47" name="CustomShape 27"/>
          <p:cNvSpPr/>
          <p:nvPr/>
        </p:nvSpPr>
        <p:spPr>
          <a:xfrm>
            <a:off x="6486840" y="2655000"/>
            <a:ext cx="2122920" cy="449640"/>
          </a:xfrm>
          <a:prstGeom prst="bentConnector2">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48" name="CustomShape 28"/>
          <p:cNvSpPr/>
          <p:nvPr/>
        </p:nvSpPr>
        <p:spPr>
          <a:xfrm>
            <a:off x="1747800" y="4237200"/>
            <a:ext cx="1687320" cy="249840"/>
          </a:xfrm>
          <a:prstGeom prst="rect">
            <a:avLst/>
          </a:prstGeom>
          <a:ln>
            <a:round/>
          </a:ln>
          <a:effectLst>
            <a:outerShdw blurRad="40000" dist="20160" dir="5400000" rotWithShape="0">
              <a:srgbClr val="000000">
                <a:alpha val="38000"/>
              </a:srgbClr>
            </a:outerShdw>
          </a:effectLst>
          <a:scene3d>
            <a:camera prst="orthographicFront"/>
            <a:lightRig rig="threePt" dir="t"/>
          </a:scene3d>
        </p:spPr>
        <p:style>
          <a:lnRef idx="3">
            <a:schemeClr val="lt1"/>
          </a:lnRef>
          <a:fillRef idx="1">
            <a:schemeClr val="accent3"/>
          </a:fillRef>
          <a:effectRef idx="1">
            <a:schemeClr val="accent3"/>
          </a:effectRef>
          <a:fontRef idx="minor"/>
        </p:style>
        <p:txBody>
          <a:bodyPr lIns="90000" tIns="45000" rIns="90000" bIns="45000">
            <a:spAutoFit/>
          </a:bodyPr>
          <a:lstStyle/>
          <a:p>
            <a:pPr algn="ctr">
              <a:lnSpc>
                <a:spcPct val="100000"/>
              </a:lnSpc>
            </a:pPr>
            <a:r>
              <a:rPr lang="en-US" sz="1050" b="0" strike="noStrike" spc="-1">
                <a:solidFill>
                  <a:srgbClr val="000000"/>
                </a:solidFill>
                <a:latin typeface="Calibri Light"/>
                <a:ea typeface="DejaVu Sans"/>
              </a:rPr>
              <a:t>SBU:REMITTANCE</a:t>
            </a:r>
            <a:endParaRPr lang="en-US" sz="1050" b="0" strike="noStrike" spc="-1">
              <a:latin typeface="Arial"/>
            </a:endParaRPr>
          </a:p>
        </p:txBody>
      </p:sp>
      <p:sp>
        <p:nvSpPr>
          <p:cNvPr id="249" name="CustomShape 29"/>
          <p:cNvSpPr/>
          <p:nvPr/>
        </p:nvSpPr>
        <p:spPr>
          <a:xfrm rot="5400000">
            <a:off x="1722240" y="4632120"/>
            <a:ext cx="323280" cy="1281960"/>
          </a:xfrm>
          <a:prstGeom prst="bentConnector3">
            <a:avLst>
              <a:gd name="adj1" fmla="val 50000"/>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50" name="CustomShape 30"/>
          <p:cNvSpPr/>
          <p:nvPr/>
        </p:nvSpPr>
        <p:spPr>
          <a:xfrm rot="16200000" flipH="1">
            <a:off x="3006000" y="4630320"/>
            <a:ext cx="323280" cy="1285560"/>
          </a:xfrm>
          <a:prstGeom prst="bentConnector3">
            <a:avLst>
              <a:gd name="adj1" fmla="val 50000"/>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51" name="CustomShape 31"/>
          <p:cNvSpPr/>
          <p:nvPr/>
        </p:nvSpPr>
        <p:spPr>
          <a:xfrm>
            <a:off x="8623080" y="3525840"/>
            <a:ext cx="5400" cy="515160"/>
          </a:xfrm>
          <a:custGeom>
            <a:avLst/>
            <a:gdLst/>
            <a:ahLst/>
            <a:cxnLst/>
            <a:rect l="l" t="t" r="r" b="b"/>
            <a:pathLst>
              <a:path w="21600" h="21600">
                <a:moveTo>
                  <a:pt x="0" y="0"/>
                </a:moveTo>
                <a:lnTo>
                  <a:pt x="21600" y="21600"/>
                </a:lnTo>
              </a:path>
            </a:pathLst>
          </a:custGeom>
          <a:noFill/>
          <a:ln>
            <a:round/>
            <a:tailEnd type="triangle" w="med" len="med"/>
          </a:ln>
        </p:spPr>
        <p:style>
          <a:lnRef idx="1">
            <a:schemeClr val="dk1"/>
          </a:lnRef>
          <a:fillRef idx="0">
            <a:schemeClr val="dk1"/>
          </a:fillRef>
          <a:effectRef idx="0">
            <a:schemeClr val="dk1"/>
          </a:effectRef>
          <a:fontRef idx="minor"/>
        </p:style>
      </p:sp>
      <p:sp>
        <p:nvSpPr>
          <p:cNvPr id="252" name="CustomShape 32"/>
          <p:cNvSpPr/>
          <p:nvPr/>
        </p:nvSpPr>
        <p:spPr>
          <a:xfrm flipH="1">
            <a:off x="10755360" y="3556800"/>
            <a:ext cx="5040" cy="351000"/>
          </a:xfrm>
          <a:custGeom>
            <a:avLst/>
            <a:gdLst/>
            <a:ahLst/>
            <a:cxnLst/>
            <a:rect l="l" t="t" r="r" b="b"/>
            <a:pathLst>
              <a:path w="21600" h="21600">
                <a:moveTo>
                  <a:pt x="0" y="0"/>
                </a:moveTo>
                <a:lnTo>
                  <a:pt x="21600" y="21600"/>
                </a:lnTo>
              </a:path>
            </a:pathLst>
          </a:custGeom>
          <a:noFill/>
          <a:ln>
            <a:round/>
            <a:tailEnd type="triangle" w="med" len="med"/>
          </a:ln>
        </p:spPr>
        <p:style>
          <a:lnRef idx="1">
            <a:schemeClr val="dk1"/>
          </a:lnRef>
          <a:fillRef idx="0">
            <a:schemeClr val="dk1"/>
          </a:fillRef>
          <a:effectRef idx="0">
            <a:schemeClr val="dk1"/>
          </a:effectRef>
          <a:fontRef idx="minor"/>
        </p:style>
      </p:sp>
      <p:sp>
        <p:nvSpPr>
          <p:cNvPr id="253" name="Line 33"/>
          <p:cNvSpPr/>
          <p:nvPr/>
        </p:nvSpPr>
        <p:spPr>
          <a:xfrm flipH="1">
            <a:off x="10772280" y="4178880"/>
            <a:ext cx="7920" cy="138960"/>
          </a:xfrm>
          <a:prstGeom prst="line">
            <a:avLst/>
          </a:prstGeom>
          <a:ln>
            <a:solidFill>
              <a:srgbClr val="519C35"/>
            </a:solidFill>
            <a:round/>
          </a:ln>
        </p:spPr>
        <p:style>
          <a:lnRef idx="1">
            <a:schemeClr val="accent1"/>
          </a:lnRef>
          <a:fillRef idx="0">
            <a:schemeClr val="accent1"/>
          </a:fillRef>
          <a:effectRef idx="0">
            <a:schemeClr val="accent1"/>
          </a:effectRef>
          <a:fontRef idx="minor"/>
        </p:style>
      </p:sp>
      <p:sp>
        <p:nvSpPr>
          <p:cNvPr id="254" name="CustomShape 34"/>
          <p:cNvSpPr/>
          <p:nvPr/>
        </p:nvSpPr>
        <p:spPr>
          <a:xfrm>
            <a:off x="5277960" y="4331160"/>
            <a:ext cx="1687320" cy="249840"/>
          </a:xfrm>
          <a:prstGeom prst="rect">
            <a:avLst/>
          </a:prstGeom>
          <a:ln>
            <a:round/>
          </a:ln>
          <a:effectLst>
            <a:outerShdw blurRad="40000" dist="20160" dir="5400000" rotWithShape="0">
              <a:srgbClr val="000000">
                <a:alpha val="38000"/>
              </a:srgbClr>
            </a:outerShdw>
          </a:effectLst>
          <a:scene3d>
            <a:camera prst="orthographicFront"/>
            <a:lightRig rig="threePt" dir="t"/>
          </a:scene3d>
        </p:spPr>
        <p:style>
          <a:lnRef idx="3">
            <a:schemeClr val="lt1"/>
          </a:lnRef>
          <a:fillRef idx="1">
            <a:schemeClr val="accent3"/>
          </a:fillRef>
          <a:effectRef idx="1">
            <a:schemeClr val="accent3"/>
          </a:effectRef>
          <a:fontRef idx="minor"/>
        </p:style>
        <p:txBody>
          <a:bodyPr lIns="90000" tIns="45000" rIns="90000" bIns="45000">
            <a:spAutoFit/>
          </a:bodyPr>
          <a:lstStyle/>
          <a:p>
            <a:pPr algn="ctr">
              <a:lnSpc>
                <a:spcPct val="100000"/>
              </a:lnSpc>
            </a:pPr>
            <a:r>
              <a:rPr lang="en-US" sz="1050" b="0" strike="noStrike" spc="-1">
                <a:solidFill>
                  <a:srgbClr val="000000"/>
                </a:solidFill>
                <a:latin typeface="Calibri Light"/>
                <a:ea typeface="DejaVu Sans"/>
              </a:rPr>
              <a:t>SBU: eCommerce</a:t>
            </a:r>
            <a:endParaRPr lang="en-US" sz="1050" b="0" strike="noStrike" spc="-1">
              <a:latin typeface="Arial"/>
            </a:endParaRPr>
          </a:p>
        </p:txBody>
      </p:sp>
      <p:sp>
        <p:nvSpPr>
          <p:cNvPr id="255" name="CustomShape 35"/>
          <p:cNvSpPr/>
          <p:nvPr/>
        </p:nvSpPr>
        <p:spPr>
          <a:xfrm rot="5400000">
            <a:off x="2334600" y="2951280"/>
            <a:ext cx="1543320" cy="1027080"/>
          </a:xfrm>
          <a:prstGeom prst="bentConnector3">
            <a:avLst>
              <a:gd name="adj1" fmla="val 74792"/>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56" name="CustomShape 36"/>
          <p:cNvSpPr/>
          <p:nvPr/>
        </p:nvSpPr>
        <p:spPr>
          <a:xfrm>
            <a:off x="3619800" y="3850920"/>
            <a:ext cx="2501280" cy="479160"/>
          </a:xfrm>
          <a:prstGeom prst="bentConnector2">
            <a:avLst/>
          </a:pr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57" name="CustomShape 37"/>
          <p:cNvSpPr/>
          <p:nvPr/>
        </p:nvSpPr>
        <p:spPr>
          <a:xfrm>
            <a:off x="7351920" y="2693160"/>
            <a:ext cx="23040" cy="350100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sp>
      <p:sp>
        <p:nvSpPr>
          <p:cNvPr id="258" name="CustomShape 38"/>
          <p:cNvSpPr/>
          <p:nvPr/>
        </p:nvSpPr>
        <p:spPr>
          <a:xfrm flipH="1">
            <a:off x="2588040" y="4491000"/>
            <a:ext cx="2520" cy="250560"/>
          </a:xfrm>
          <a:custGeom>
            <a:avLst/>
            <a:gdLst/>
            <a:ahLst/>
            <a:cxnLst/>
            <a:rect l="l" t="t" r="r" b="b"/>
            <a:pathLst>
              <a:path w="21600" h="21600">
                <a:moveTo>
                  <a:pt x="0" y="0"/>
                </a:moveTo>
                <a:lnTo>
                  <a:pt x="21600" y="21600"/>
                </a:lnTo>
              </a:path>
            </a:pathLst>
          </a:custGeom>
          <a:noFill/>
          <a:ln>
            <a:round/>
            <a:tailEnd type="triangle" w="med" len="med"/>
          </a:ln>
        </p:spPr>
        <p:style>
          <a:lnRef idx="1">
            <a:schemeClr val="dk1"/>
          </a:lnRef>
          <a:fillRef idx="0">
            <a:schemeClr val="dk1"/>
          </a:fillRef>
          <a:effectRef idx="0">
            <a:schemeClr val="dk1"/>
          </a:effectRef>
          <a:fontRef idx="minor"/>
        </p:style>
      </p:sp>
      <p:sp>
        <p:nvSpPr>
          <p:cNvPr id="259" name="CustomShape 39"/>
          <p:cNvSpPr/>
          <p:nvPr/>
        </p:nvSpPr>
        <p:spPr>
          <a:xfrm>
            <a:off x="5097600" y="4822920"/>
            <a:ext cx="2047680" cy="56988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100" b="0" strike="noStrike" spc="-1">
                <a:solidFill>
                  <a:srgbClr val="000000"/>
                </a:solidFill>
                <a:latin typeface="Calibri Light"/>
                <a:ea typeface="DejaVu Sans"/>
              </a:rPr>
              <a:t>Manager</a:t>
            </a:r>
            <a:endParaRPr lang="en-US" sz="1100" b="0" strike="noStrike" spc="-1">
              <a:latin typeface="Arial"/>
            </a:endParaRPr>
          </a:p>
          <a:p>
            <a:pPr algn="ctr">
              <a:lnSpc>
                <a:spcPct val="100000"/>
              </a:lnSpc>
            </a:pPr>
            <a:r>
              <a:rPr lang="en-US" sz="1100" b="0" strike="noStrike" spc="-1">
                <a:solidFill>
                  <a:srgbClr val="000000"/>
                </a:solidFill>
                <a:latin typeface="Calibri Light"/>
                <a:ea typeface="DejaVu Sans"/>
              </a:rPr>
              <a:t>Product &amp; Business Development</a:t>
            </a:r>
            <a:endParaRPr lang="en-US" sz="1100" b="0" strike="noStrike" spc="-1">
              <a:latin typeface="Arial"/>
            </a:endParaRPr>
          </a:p>
        </p:txBody>
      </p:sp>
      <p:sp>
        <p:nvSpPr>
          <p:cNvPr id="260" name="CustomShape 40"/>
          <p:cNvSpPr/>
          <p:nvPr/>
        </p:nvSpPr>
        <p:spPr>
          <a:xfrm>
            <a:off x="5088960" y="5472720"/>
            <a:ext cx="2047680" cy="243720"/>
          </a:xfrm>
          <a:prstGeom prst="rect">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700" b="0" strike="noStrike" spc="-1">
                <a:solidFill>
                  <a:srgbClr val="000000"/>
                </a:solidFill>
                <a:latin typeface="Calibri Light"/>
                <a:ea typeface="DejaVu Sans"/>
              </a:rPr>
              <a:t>Executive</a:t>
            </a:r>
            <a:endParaRPr lang="en-US" sz="700" b="0" strike="noStrike" spc="-1">
              <a:latin typeface="Arial"/>
            </a:endParaRPr>
          </a:p>
          <a:p>
            <a:pPr algn="ctr">
              <a:lnSpc>
                <a:spcPct val="100000"/>
              </a:lnSpc>
            </a:pPr>
            <a:r>
              <a:rPr lang="en-US" sz="700" b="0" strike="noStrike" spc="-1">
                <a:solidFill>
                  <a:srgbClr val="000000"/>
                </a:solidFill>
                <a:latin typeface="Calibri Light"/>
                <a:ea typeface="DejaVu Sans"/>
              </a:rPr>
              <a:t>Marketing </a:t>
            </a:r>
            <a:endParaRPr lang="en-US" sz="700" b="0" strike="noStrike" spc="-1">
              <a:latin typeface="Arial"/>
            </a:endParaRPr>
          </a:p>
        </p:txBody>
      </p:sp>
      <p:sp>
        <p:nvSpPr>
          <p:cNvPr id="261" name="CustomShape 41"/>
          <p:cNvSpPr/>
          <p:nvPr/>
        </p:nvSpPr>
        <p:spPr>
          <a:xfrm flipH="1">
            <a:off x="6120000" y="4584960"/>
            <a:ext cx="360" cy="237240"/>
          </a:xfrm>
          <a:custGeom>
            <a:avLst/>
            <a:gdLst/>
            <a:ahLst/>
            <a:cxnLst/>
            <a:rect l="l" t="t" r="r" b="b"/>
            <a:pathLst>
              <a:path w="21600" h="21600">
                <a:moveTo>
                  <a:pt x="0" y="0"/>
                </a:moveTo>
                <a:lnTo>
                  <a:pt x="21600" y="21600"/>
                </a:lnTo>
              </a:path>
            </a:pathLst>
          </a:custGeom>
          <a:noFill/>
          <a:ln w="12600">
            <a:round/>
            <a:tailEnd type="triangle" w="med" len="med"/>
          </a:ln>
        </p:spPr>
        <p:style>
          <a:lnRef idx="1">
            <a:schemeClr val="dk1"/>
          </a:lnRef>
          <a:fillRef idx="0">
            <a:schemeClr val="dk1"/>
          </a:fillRef>
          <a:effectRef idx="0">
            <a:schemeClr val="dk1"/>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1402</TotalTime>
  <Words>1414</Words>
  <Application>Microsoft Office PowerPoint</Application>
  <PresentationFormat>Widescreen</PresentationFormat>
  <Paragraphs>272</Paragraphs>
  <Slides>14</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Arial</vt:lpstr>
      <vt:lpstr>Bahnschrift</vt:lpstr>
      <vt:lpstr>Bahnschrift Condensed</vt:lpstr>
      <vt:lpstr>Bahnschrift Light</vt:lpstr>
      <vt:lpstr>Calibri Light</vt:lpstr>
      <vt:lpstr>Microsoft PhagsPa</vt:lpstr>
      <vt:lpstr>Symbol</vt:lpstr>
      <vt:lpstr>Trebuchet MS</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Muhamad Esfani Rusli</dc:creator>
  <dc:description/>
  <cp:lastModifiedBy>steve</cp:lastModifiedBy>
  <cp:revision>155</cp:revision>
  <cp:lastPrinted>2022-02-21T08:59:08Z</cp:lastPrinted>
  <dcterms:created xsi:type="dcterms:W3CDTF">2022-02-20T04:18:24Z</dcterms:created>
  <dcterms:modified xsi:type="dcterms:W3CDTF">2022-02-28T07:27:49Z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38</vt:i4>
  </property>
</Properties>
</file>